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5" r:id="rId13"/>
    <p:sldId id="268"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9" autoAdjust="0"/>
    <p:restoredTop sz="94660"/>
  </p:normalViewPr>
  <p:slideViewPr>
    <p:cSldViewPr snapToGrid="0">
      <p:cViewPr varScale="1">
        <p:scale>
          <a:sx n="86" d="100"/>
          <a:sy n="86" d="100"/>
        </p:scale>
        <p:origin x="37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F07CD3FD-BE54-4400-942B-C6C15AA73DFD}" type="datetimeFigureOut">
              <a:rPr lang="en-US" smtClean="0"/>
              <a:t>8/5/2023</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248249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F07CD3FD-BE54-4400-942B-C6C15AA73DFD}" type="datetimeFigureOut">
              <a:rPr lang="en-US" smtClean="0"/>
              <a:t>8/5/2023</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2986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F07CD3FD-BE54-4400-942B-C6C15AA73DFD}" type="datetimeFigureOut">
              <a:rPr lang="en-US" smtClean="0"/>
              <a:t>8/5/2023</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016180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F07CD3FD-BE54-4400-942B-C6C15AA73DFD}" type="datetimeFigureOut">
              <a:rPr lang="en-US" smtClean="0"/>
              <a:t>8/5/2023</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769798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07CD3FD-BE54-4400-942B-C6C15AA73DFD}" type="datetimeFigureOut">
              <a:rPr lang="en-US" smtClean="0"/>
              <a:t>8/5/2023</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880431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F07CD3FD-BE54-4400-942B-C6C15AA73DFD}" type="datetimeFigureOut">
              <a:rPr lang="en-US" smtClean="0"/>
              <a:t>8/5/2023</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4185917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F07CD3FD-BE54-4400-942B-C6C15AA73DFD}" type="datetimeFigureOut">
              <a:rPr lang="en-US" smtClean="0"/>
              <a:t>8/5/2023</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908454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F07CD3FD-BE54-4400-942B-C6C15AA73DFD}" type="datetimeFigureOut">
              <a:rPr lang="en-US" smtClean="0"/>
              <a:t>8/5/2023</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246825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F07CD3FD-BE54-4400-942B-C6C15AA73DFD}" type="datetimeFigureOut">
              <a:rPr lang="en-US" smtClean="0"/>
              <a:t>8/5/2023</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487725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F07CD3FD-BE54-4400-942B-C6C15AA73DFD}" type="datetimeFigureOut">
              <a:rPr lang="en-US" smtClean="0"/>
              <a:t>8/5/2023</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283254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F07CD3FD-BE54-4400-942B-C6C15AA73DFD}" type="datetimeFigureOut">
              <a:rPr lang="en-US" smtClean="0"/>
              <a:t>8/5/2023</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732681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1"/>
            <a:ext cx="10363200" cy="118757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559171"/>
            <a:ext cx="10363200" cy="33826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F07CD3FD-BE54-4400-942B-C6C15AA73DFD}" type="datetimeFigureOut">
              <a:rPr lang="en-US" smtClean="0"/>
              <a:t>8/5/2023</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A4C0CD32-A6C8-4BA5-B3DF-D8325E32CAA4}" type="slidenum">
              <a:rPr lang="en-US" smtClean="0"/>
              <a:t>‹#›</a:t>
            </a:fld>
            <a:endParaRPr lang="en-US"/>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01490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6.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6.pn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6.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6.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4F549C5-B5B6-4898-8630-053866568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91FA217-F315-D4CE-8323-E36CE03DC3FD}"/>
              </a:ext>
            </a:extLst>
          </p:cNvPr>
          <p:cNvPicPr>
            <a:picLocks noChangeAspect="1"/>
          </p:cNvPicPr>
          <p:nvPr/>
        </p:nvPicPr>
        <p:blipFill rotWithShape="1">
          <a:blip r:embed="rId4">
            <a:alphaModFix amt="40000"/>
          </a:blip>
          <a:srcRect t="19643"/>
          <a:stretch/>
        </p:blipFill>
        <p:spPr>
          <a:xfrm>
            <a:off x="20" y="0"/>
            <a:ext cx="12191980" cy="6857989"/>
          </a:xfrm>
          <a:prstGeom prst="rect">
            <a:avLst/>
          </a:prstGeom>
        </p:spPr>
      </p:pic>
      <p:sp>
        <p:nvSpPr>
          <p:cNvPr id="2" name="Title 1">
            <a:extLst>
              <a:ext uri="{FF2B5EF4-FFF2-40B4-BE49-F238E27FC236}">
                <a16:creationId xmlns:a16="http://schemas.microsoft.com/office/drawing/2014/main" id="{CFCEB976-76D6-D460-47DC-98E2839CF21F}"/>
              </a:ext>
            </a:extLst>
          </p:cNvPr>
          <p:cNvSpPr>
            <a:spLocks noGrp="1"/>
          </p:cNvSpPr>
          <p:nvPr>
            <p:ph type="ctrTitle"/>
          </p:nvPr>
        </p:nvSpPr>
        <p:spPr>
          <a:xfrm>
            <a:off x="914401" y="1371600"/>
            <a:ext cx="4532128" cy="3607591"/>
          </a:xfrm>
        </p:spPr>
        <p:txBody>
          <a:bodyPr vert="horz" lIns="91440" tIns="45720" rIns="91440" bIns="45720" rtlCol="0" anchor="t">
            <a:normAutofit/>
          </a:bodyPr>
          <a:lstStyle/>
          <a:p>
            <a:r>
              <a:rPr lang="en-US" kern="1200" dirty="0">
                <a:solidFill>
                  <a:srgbClr val="FFFFFF"/>
                </a:solidFill>
                <a:latin typeface="+mj-lt"/>
                <a:ea typeface="+mj-ea"/>
                <a:cs typeface="+mj-cs"/>
              </a:rPr>
              <a:t>Amazon Fine Food Reviews</a:t>
            </a:r>
          </a:p>
        </p:txBody>
      </p:sp>
      <p:sp>
        <p:nvSpPr>
          <p:cNvPr id="3" name="Subtitle 2">
            <a:extLst>
              <a:ext uri="{FF2B5EF4-FFF2-40B4-BE49-F238E27FC236}">
                <a16:creationId xmlns:a16="http://schemas.microsoft.com/office/drawing/2014/main" id="{40C4389D-F12C-D6D7-9B7B-277166558AB9}"/>
              </a:ext>
            </a:extLst>
          </p:cNvPr>
          <p:cNvSpPr>
            <a:spLocks noGrp="1"/>
          </p:cNvSpPr>
          <p:nvPr>
            <p:ph type="subTitle" idx="1"/>
          </p:nvPr>
        </p:nvSpPr>
        <p:spPr>
          <a:xfrm>
            <a:off x="6821398" y="733425"/>
            <a:ext cx="4694326" cy="3419476"/>
          </a:xfrm>
        </p:spPr>
        <p:txBody>
          <a:bodyPr vert="horz" lIns="91440" tIns="45720" rIns="91440" bIns="45720" rtlCol="0">
            <a:normAutofit/>
          </a:bodyPr>
          <a:lstStyle/>
          <a:p>
            <a:pPr>
              <a:lnSpc>
                <a:spcPct val="110000"/>
              </a:lnSpc>
            </a:pPr>
            <a:r>
              <a:rPr lang="en-US" sz="1900" dirty="0">
                <a:solidFill>
                  <a:srgbClr val="FFFFFF"/>
                </a:solidFill>
                <a:latin typeface="+mj-lt"/>
                <a:ea typeface="+mj-ea"/>
                <a:cs typeface="+mj-cs"/>
              </a:rPr>
              <a:t>Domain: Sentimental Analysis (Natural Language Processing)</a:t>
            </a:r>
          </a:p>
          <a:p>
            <a:pPr>
              <a:lnSpc>
                <a:spcPct val="110000"/>
              </a:lnSpc>
            </a:pPr>
            <a:r>
              <a:rPr lang="en-US" sz="1700" dirty="0">
                <a:solidFill>
                  <a:srgbClr val="FFFFFF"/>
                </a:solidFill>
              </a:rPr>
              <a:t>                                                               </a:t>
            </a:r>
            <a:r>
              <a:rPr lang="en-US" sz="1700" b="1" dirty="0">
                <a:solidFill>
                  <a:srgbClr val="FFFFFF"/>
                </a:solidFill>
              </a:rPr>
              <a:t>Group 2</a:t>
            </a:r>
            <a:r>
              <a:rPr lang="en-US" sz="1700" dirty="0">
                <a:solidFill>
                  <a:srgbClr val="FFFFFF"/>
                </a:solidFill>
              </a:rPr>
              <a:t>  </a:t>
            </a:r>
          </a:p>
          <a:p>
            <a:pPr>
              <a:lnSpc>
                <a:spcPct val="110000"/>
              </a:lnSpc>
            </a:pPr>
            <a:r>
              <a:rPr lang="en-US" sz="1700" b="0" dirty="0">
                <a:solidFill>
                  <a:srgbClr val="FFFFFF"/>
                </a:solidFill>
              </a:rPr>
              <a:t>1. Gowtham Chakri </a:t>
            </a:r>
            <a:r>
              <a:rPr lang="en-US" sz="1700" b="0" dirty="0" err="1">
                <a:solidFill>
                  <a:srgbClr val="FFFFFF"/>
                </a:solidFill>
              </a:rPr>
              <a:t>Mallepaka</a:t>
            </a:r>
            <a:r>
              <a:rPr lang="en-US" sz="1700" b="0" dirty="0">
                <a:solidFill>
                  <a:srgbClr val="FFFFFF"/>
                </a:solidFill>
              </a:rPr>
              <a:t> 2.Javadbay </a:t>
            </a:r>
            <a:r>
              <a:rPr lang="en-US" sz="1700" b="0" dirty="0" err="1">
                <a:solidFill>
                  <a:srgbClr val="FFFFFF"/>
                </a:solidFill>
              </a:rPr>
              <a:t>Khalilzade</a:t>
            </a:r>
            <a:r>
              <a:rPr lang="en-US" sz="1700" b="0" dirty="0">
                <a:solidFill>
                  <a:srgbClr val="FFFFFF"/>
                </a:solidFill>
              </a:rPr>
              <a:t>                                                                                                        3. Meghana </a:t>
            </a:r>
            <a:r>
              <a:rPr lang="en-US" sz="1700" b="0" dirty="0" err="1">
                <a:solidFill>
                  <a:srgbClr val="FFFFFF"/>
                </a:solidFill>
              </a:rPr>
              <a:t>Udiga</a:t>
            </a:r>
            <a:endParaRPr lang="en-US" sz="1700" b="0" dirty="0">
              <a:solidFill>
                <a:srgbClr val="FFFFFF"/>
              </a:solidFill>
            </a:endParaRPr>
          </a:p>
        </p:txBody>
      </p:sp>
      <p:cxnSp>
        <p:nvCxnSpPr>
          <p:cNvPr id="15" name="Straight Connector 14">
            <a:extLst>
              <a:ext uri="{FF2B5EF4-FFF2-40B4-BE49-F238E27FC236}">
                <a16:creationId xmlns:a16="http://schemas.microsoft.com/office/drawing/2014/main" id="{FF43DFA6-AAD3-45D1-9463-5131054B32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 name="Recorded Sound">
            <a:hlinkClick r:id="" action="ppaction://media"/>
            <a:extLst>
              <a:ext uri="{FF2B5EF4-FFF2-40B4-BE49-F238E27FC236}">
                <a16:creationId xmlns:a16="http://schemas.microsoft.com/office/drawing/2014/main" id="{E666121C-DC66-2DCD-9915-1B037CB6F8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00068" y="6238443"/>
            <a:ext cx="487363" cy="487363"/>
          </a:xfrm>
          <a:prstGeom prst="rect">
            <a:avLst/>
          </a:prstGeom>
        </p:spPr>
      </p:pic>
    </p:spTree>
    <p:extLst>
      <p:ext uri="{BB962C8B-B14F-4D97-AF65-F5344CB8AC3E}">
        <p14:creationId xmlns:p14="http://schemas.microsoft.com/office/powerpoint/2010/main" val="1618323054"/>
      </p:ext>
    </p:extLst>
  </p:cSld>
  <p:clrMapOvr>
    <a:masterClrMapping/>
  </p:clrMapOvr>
  <mc:AlternateContent xmlns:mc="http://schemas.openxmlformats.org/markup-compatibility/2006" xmlns:p14="http://schemas.microsoft.com/office/powerpoint/2010/main">
    <mc:Choice Requires="p14">
      <p:transition spd="slow" p14:dur="2000" advTm="11989"/>
    </mc:Choice>
    <mc:Fallback xmlns="">
      <p:transition spd="slow" advTm="11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5C80F-D5E6-2049-7677-30399C165505}"/>
              </a:ext>
            </a:extLst>
          </p:cNvPr>
          <p:cNvSpPr>
            <a:spLocks noGrp="1"/>
          </p:cNvSpPr>
          <p:nvPr>
            <p:ph type="title"/>
          </p:nvPr>
        </p:nvSpPr>
        <p:spPr>
          <a:xfrm>
            <a:off x="914400" y="1371600"/>
            <a:ext cx="4084821" cy="1314443"/>
          </a:xfrm>
        </p:spPr>
        <p:txBody>
          <a:bodyPr>
            <a:normAutofit/>
          </a:bodyPr>
          <a:lstStyle/>
          <a:p>
            <a:r>
              <a:rPr lang="en-US"/>
              <a:t>Logistic Regression</a:t>
            </a:r>
            <a:endParaRPr lang="en-US" dirty="0"/>
          </a:p>
        </p:txBody>
      </p:sp>
      <p:sp>
        <p:nvSpPr>
          <p:cNvPr id="33" name="Content Placeholder 9">
            <a:extLst>
              <a:ext uri="{FF2B5EF4-FFF2-40B4-BE49-F238E27FC236}">
                <a16:creationId xmlns:a16="http://schemas.microsoft.com/office/drawing/2014/main" id="{4073DF57-5E92-4A40-A0FC-1E6398E65405}"/>
              </a:ext>
            </a:extLst>
          </p:cNvPr>
          <p:cNvSpPr>
            <a:spLocks noGrp="1"/>
          </p:cNvSpPr>
          <p:nvPr>
            <p:ph idx="1"/>
          </p:nvPr>
        </p:nvSpPr>
        <p:spPr>
          <a:xfrm>
            <a:off x="914399" y="2853369"/>
            <a:ext cx="4084821" cy="3088460"/>
          </a:xfrm>
        </p:spPr>
        <p:txBody>
          <a:bodyPr>
            <a:normAutofit/>
          </a:bodyPr>
          <a:lstStyle/>
          <a:p>
            <a:endParaRPr lang="en-US" dirty="0"/>
          </a:p>
        </p:txBody>
      </p:sp>
      <p:pic>
        <p:nvPicPr>
          <p:cNvPr id="6" name="image25.jpeg" descr="A screenshot of a computer  Description automatically generated">
            <a:extLst>
              <a:ext uri="{FF2B5EF4-FFF2-40B4-BE49-F238E27FC236}">
                <a16:creationId xmlns:a16="http://schemas.microsoft.com/office/drawing/2014/main" id="{0EFFF758-074C-E244-02D5-E328FAB6C3EF}"/>
              </a:ext>
            </a:extLst>
          </p:cNvPr>
          <p:cNvPicPr>
            <a:picLocks noChangeAspect="1"/>
          </p:cNvPicPr>
          <p:nvPr/>
        </p:nvPicPr>
        <p:blipFill rotWithShape="1">
          <a:blip r:embed="rId4" cstate="print"/>
          <a:srcRect r="24742"/>
          <a:stretch/>
        </p:blipFill>
        <p:spPr>
          <a:xfrm>
            <a:off x="5679448" y="-1"/>
            <a:ext cx="3256277" cy="3429000"/>
          </a:xfrm>
          <a:prstGeom prst="rect">
            <a:avLst/>
          </a:prstGeom>
          <a:noFill/>
        </p:spPr>
      </p:pic>
      <p:pic>
        <p:nvPicPr>
          <p:cNvPr id="5" name="image27.jpeg" descr="A graph of confusion matrix  Description automatically generated">
            <a:extLst>
              <a:ext uri="{FF2B5EF4-FFF2-40B4-BE49-F238E27FC236}">
                <a16:creationId xmlns:a16="http://schemas.microsoft.com/office/drawing/2014/main" id="{33FC8193-F7BC-816D-8A95-1ECF282C8723}"/>
              </a:ext>
            </a:extLst>
          </p:cNvPr>
          <p:cNvPicPr>
            <a:picLocks noChangeAspect="1"/>
          </p:cNvPicPr>
          <p:nvPr/>
        </p:nvPicPr>
        <p:blipFill rotWithShape="1">
          <a:blip r:embed="rId5" cstate="print"/>
          <a:srcRect l="4453" r="47590" b="-1"/>
          <a:stretch/>
        </p:blipFill>
        <p:spPr>
          <a:xfrm>
            <a:off x="8935725" y="-114299"/>
            <a:ext cx="3256277" cy="3429000"/>
          </a:xfrm>
          <a:prstGeom prst="rect">
            <a:avLst/>
          </a:prstGeom>
          <a:noFill/>
        </p:spPr>
      </p:pic>
      <p:pic>
        <p:nvPicPr>
          <p:cNvPr id="7" name="image30.jpeg" descr="A screenshot of a computer program  Description automatically generated">
            <a:extLst>
              <a:ext uri="{FF2B5EF4-FFF2-40B4-BE49-F238E27FC236}">
                <a16:creationId xmlns:a16="http://schemas.microsoft.com/office/drawing/2014/main" id="{C62705F9-EE24-BC97-97C7-A53BE8FBF9DB}"/>
              </a:ext>
            </a:extLst>
          </p:cNvPr>
          <p:cNvPicPr>
            <a:picLocks noChangeAspect="1"/>
          </p:cNvPicPr>
          <p:nvPr/>
        </p:nvPicPr>
        <p:blipFill rotWithShape="1">
          <a:blip r:embed="rId6" cstate="print"/>
          <a:srcRect t="19209" r="-2" b="16969"/>
          <a:stretch/>
        </p:blipFill>
        <p:spPr>
          <a:xfrm>
            <a:off x="5679451" y="3429000"/>
            <a:ext cx="6512547" cy="3429000"/>
          </a:xfrm>
          <a:prstGeom prst="rect">
            <a:avLst/>
          </a:prstGeom>
          <a:noFill/>
        </p:spPr>
      </p:pic>
      <p:sp>
        <p:nvSpPr>
          <p:cNvPr id="21" name="Date Placeholder 3">
            <a:extLst>
              <a:ext uri="{FF2B5EF4-FFF2-40B4-BE49-F238E27FC236}">
                <a16:creationId xmlns:a16="http://schemas.microsoft.com/office/drawing/2014/main" id="{1F044AAC-B761-4B43-A7F5-E83A2E6C3D2E}"/>
              </a:ext>
            </a:extLst>
          </p:cNvPr>
          <p:cNvSpPr>
            <a:spLocks noGrp="1"/>
          </p:cNvSpPr>
          <p:nvPr>
            <p:ph type="dt" sz="half" idx="10"/>
          </p:nvPr>
        </p:nvSpPr>
        <p:spPr>
          <a:xfrm>
            <a:off x="914399" y="6356350"/>
            <a:ext cx="2743200" cy="365125"/>
          </a:xfrm>
        </p:spPr>
        <p:txBody>
          <a:bodyPr>
            <a:normAutofit/>
          </a:bodyPr>
          <a:lstStyle/>
          <a:p>
            <a:pPr>
              <a:spcAft>
                <a:spcPts val="600"/>
              </a:spcAft>
            </a:pPr>
            <a:fld id="{238A62C4-9532-477E-82D0-1BD0CBC71971}" type="datetime1">
              <a:rPr lang="en-US" smtClean="0"/>
              <a:pPr>
                <a:spcAft>
                  <a:spcPts val="600"/>
                </a:spcAft>
              </a:pPr>
              <a:t>8/5/2023</a:t>
            </a:fld>
            <a:endParaRPr lang="en-US"/>
          </a:p>
        </p:txBody>
      </p:sp>
      <p:sp>
        <p:nvSpPr>
          <p:cNvPr id="22" name="Footer Placeholder 4">
            <a:extLst>
              <a:ext uri="{FF2B5EF4-FFF2-40B4-BE49-F238E27FC236}">
                <a16:creationId xmlns:a16="http://schemas.microsoft.com/office/drawing/2014/main" id="{5A5D6226-C153-4C5F-B30C-5656FEDF3F73}"/>
              </a:ext>
            </a:extLst>
          </p:cNvPr>
          <p:cNvSpPr>
            <a:spLocks noGrp="1"/>
          </p:cNvSpPr>
          <p:nvPr>
            <p:ph type="ftr" sz="quarter" idx="11"/>
          </p:nvPr>
        </p:nvSpPr>
        <p:spPr>
          <a:xfrm>
            <a:off x="6767622" y="6356350"/>
            <a:ext cx="4040373" cy="365125"/>
          </a:xfrm>
        </p:spPr>
        <p:txBody>
          <a:bodyPr>
            <a:normAutofit/>
          </a:bodyPr>
          <a:lstStyle/>
          <a:p>
            <a:pPr>
              <a:spcAft>
                <a:spcPts val="600"/>
              </a:spcAft>
            </a:pPr>
            <a:r>
              <a:rPr lang="en-US">
                <a:solidFill>
                  <a:srgbClr val="FFFFFF"/>
                </a:solidFill>
                <a:effectLst>
                  <a:outerShdw blurRad="38100" dist="38100" dir="2700000" algn="tl">
                    <a:srgbClr val="000000">
                      <a:alpha val="43137"/>
                    </a:srgbClr>
                  </a:outerShdw>
                </a:effectLst>
              </a:rPr>
              <a:t>Sample Footer Text</a:t>
            </a:r>
          </a:p>
        </p:txBody>
      </p:sp>
      <p:sp>
        <p:nvSpPr>
          <p:cNvPr id="23" name="Slide Number Placeholder 5">
            <a:extLst>
              <a:ext uri="{FF2B5EF4-FFF2-40B4-BE49-F238E27FC236}">
                <a16:creationId xmlns:a16="http://schemas.microsoft.com/office/drawing/2014/main" id="{86091187-3CD7-4891-BB4A-9A3F2309F149}"/>
              </a:ext>
            </a:extLst>
          </p:cNvPr>
          <p:cNvSpPr>
            <a:spLocks noGrp="1"/>
          </p:cNvSpPr>
          <p:nvPr>
            <p:ph type="sldNum" sz="quarter" idx="12"/>
          </p:nvPr>
        </p:nvSpPr>
        <p:spPr>
          <a:xfrm>
            <a:off x="10807995" y="6356350"/>
            <a:ext cx="723014" cy="365125"/>
          </a:xfrm>
        </p:spPr>
        <p:txBody>
          <a:bodyPr>
            <a:normAutofit/>
          </a:bodyPr>
          <a:lstStyle/>
          <a:p>
            <a:pPr>
              <a:spcAft>
                <a:spcPts val="600"/>
              </a:spcAft>
            </a:pPr>
            <a:fld id="{2B6A0707-BFCA-4BDD-8B25-E2A14A0F80A6}" type="slidenum">
              <a:rPr lang="en-US">
                <a:solidFill>
                  <a:srgbClr val="FFFFFF"/>
                </a:solidFill>
                <a:effectLst>
                  <a:outerShdw blurRad="38100" dist="38100" dir="2700000" algn="tl">
                    <a:srgbClr val="000000">
                      <a:alpha val="43137"/>
                    </a:srgbClr>
                  </a:outerShdw>
                </a:effectLst>
              </a:rPr>
              <a:pPr>
                <a:spcAft>
                  <a:spcPts val="600"/>
                </a:spcAft>
              </a:pPr>
              <a:t>10</a:t>
            </a:fld>
            <a:endParaRPr lang="en-US">
              <a:solidFill>
                <a:srgbClr val="FFFFFF"/>
              </a:solidFill>
              <a:effectLst>
                <a:outerShdw blurRad="38100" dist="38100" dir="2700000" algn="tl">
                  <a:srgbClr val="000000">
                    <a:alpha val="43137"/>
                  </a:srgbClr>
                </a:outerShdw>
              </a:effectLst>
            </a:endParaRPr>
          </a:p>
        </p:txBody>
      </p:sp>
      <p:pic>
        <p:nvPicPr>
          <p:cNvPr id="3" name="Audio Recording Aug 4, 2023 at 8:57:42 PM">
            <a:hlinkClick r:id="" action="ppaction://media"/>
            <a:extLst>
              <a:ext uri="{FF2B5EF4-FFF2-40B4-BE49-F238E27FC236}">
                <a16:creationId xmlns:a16="http://schemas.microsoft.com/office/drawing/2014/main" id="{0F1007B7-000B-C1F4-8F26-F3104625C6E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77601" y="5252005"/>
            <a:ext cx="812800" cy="812800"/>
          </a:xfrm>
          <a:prstGeom prst="rect">
            <a:avLst/>
          </a:prstGeom>
        </p:spPr>
      </p:pic>
    </p:spTree>
    <p:extLst>
      <p:ext uri="{BB962C8B-B14F-4D97-AF65-F5344CB8AC3E}">
        <p14:creationId xmlns:p14="http://schemas.microsoft.com/office/powerpoint/2010/main" val="185029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9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F6F4E-C904-5DFC-0DDE-71E91E2DA407}"/>
              </a:ext>
            </a:extLst>
          </p:cNvPr>
          <p:cNvSpPr>
            <a:spLocks noGrp="1"/>
          </p:cNvSpPr>
          <p:nvPr>
            <p:ph type="ctrTitle"/>
          </p:nvPr>
        </p:nvSpPr>
        <p:spPr>
          <a:xfrm>
            <a:off x="1336010" y="4670476"/>
            <a:ext cx="9549183" cy="839965"/>
          </a:xfrm>
        </p:spPr>
        <p:txBody>
          <a:bodyPr anchor="b">
            <a:normAutofit/>
          </a:bodyPr>
          <a:lstStyle/>
          <a:p>
            <a:pPr algn="ctr"/>
            <a:r>
              <a:rPr lang="en-US" dirty="0"/>
              <a:t>Random Forest</a:t>
            </a:r>
            <a:endParaRPr lang="en-US"/>
          </a:p>
        </p:txBody>
      </p:sp>
      <p:sp>
        <p:nvSpPr>
          <p:cNvPr id="11" name="Subtitle 2">
            <a:extLst>
              <a:ext uri="{FF2B5EF4-FFF2-40B4-BE49-F238E27FC236}">
                <a16:creationId xmlns:a16="http://schemas.microsoft.com/office/drawing/2014/main" id="{A580AF8F-5F77-4E1B-B878-E4736CD49701}"/>
              </a:ext>
            </a:extLst>
          </p:cNvPr>
          <p:cNvSpPr>
            <a:spLocks noGrp="1"/>
          </p:cNvSpPr>
          <p:nvPr>
            <p:ph type="subTitle" idx="1"/>
          </p:nvPr>
        </p:nvSpPr>
        <p:spPr>
          <a:xfrm>
            <a:off x="1336010" y="5608644"/>
            <a:ext cx="9549183" cy="630909"/>
          </a:xfrm>
        </p:spPr>
        <p:txBody>
          <a:bodyPr anchor="t">
            <a:normAutofit/>
          </a:bodyPr>
          <a:lstStyle/>
          <a:p>
            <a:pPr algn="ctr"/>
            <a:endParaRPr lang="en-US" sz="1800" dirty="0">
              <a:latin typeface="+mn-lt"/>
            </a:endParaRPr>
          </a:p>
        </p:txBody>
      </p:sp>
      <p:pic>
        <p:nvPicPr>
          <p:cNvPr id="6" name="image36.jpeg" descr="A screen shot of a computer code  Description automatically generated">
            <a:extLst>
              <a:ext uri="{FF2B5EF4-FFF2-40B4-BE49-F238E27FC236}">
                <a16:creationId xmlns:a16="http://schemas.microsoft.com/office/drawing/2014/main" id="{6E939404-CAA7-9238-C6FF-59E73ABF8EBA}"/>
              </a:ext>
            </a:extLst>
          </p:cNvPr>
          <p:cNvPicPr>
            <a:picLocks noChangeAspect="1"/>
          </p:cNvPicPr>
          <p:nvPr/>
        </p:nvPicPr>
        <p:blipFill rotWithShape="1">
          <a:blip r:embed="rId4" cstate="print"/>
          <a:srcRect r="45031" b="1"/>
          <a:stretch/>
        </p:blipFill>
        <p:spPr>
          <a:xfrm>
            <a:off x="990600" y="1066799"/>
            <a:ext cx="3416666" cy="3356395"/>
          </a:xfrm>
          <a:prstGeom prst="rect">
            <a:avLst/>
          </a:prstGeom>
          <a:noFill/>
        </p:spPr>
      </p:pic>
      <p:pic>
        <p:nvPicPr>
          <p:cNvPr id="5" name="image34.jpeg" descr="A screenshot of a computer  Description automatically generated">
            <a:extLst>
              <a:ext uri="{FF2B5EF4-FFF2-40B4-BE49-F238E27FC236}">
                <a16:creationId xmlns:a16="http://schemas.microsoft.com/office/drawing/2014/main" id="{EDBBD548-70FA-90FA-EC09-03C8D1A6FFFB}"/>
              </a:ext>
            </a:extLst>
          </p:cNvPr>
          <p:cNvPicPr>
            <a:picLocks noChangeAspect="1"/>
          </p:cNvPicPr>
          <p:nvPr/>
        </p:nvPicPr>
        <p:blipFill rotWithShape="1">
          <a:blip r:embed="rId5" cstate="print"/>
          <a:srcRect r="53495"/>
          <a:stretch/>
        </p:blipFill>
        <p:spPr>
          <a:xfrm>
            <a:off x="4376258" y="1066799"/>
            <a:ext cx="3411760" cy="3356395"/>
          </a:xfrm>
          <a:prstGeom prst="rect">
            <a:avLst/>
          </a:prstGeom>
          <a:noFill/>
        </p:spPr>
      </p:pic>
      <p:pic>
        <p:nvPicPr>
          <p:cNvPr id="4" name="image33.jpeg" descr="A screenshot of a computer program  Description automatically generated">
            <a:extLst>
              <a:ext uri="{FF2B5EF4-FFF2-40B4-BE49-F238E27FC236}">
                <a16:creationId xmlns:a16="http://schemas.microsoft.com/office/drawing/2014/main" id="{8CAA501C-96C9-74B3-8FCC-A639482930EB}"/>
              </a:ext>
            </a:extLst>
          </p:cNvPr>
          <p:cNvPicPr>
            <a:picLocks noGrp="1" noChangeAspect="1"/>
          </p:cNvPicPr>
          <p:nvPr>
            <p:ph idx="4294967295"/>
          </p:nvPr>
        </p:nvPicPr>
        <p:blipFill rotWithShape="1">
          <a:blip r:embed="rId6" cstate="print"/>
          <a:srcRect r="44281" b="-1"/>
          <a:stretch/>
        </p:blipFill>
        <p:spPr>
          <a:xfrm>
            <a:off x="7721029" y="1066799"/>
            <a:ext cx="3479301" cy="3356394"/>
          </a:xfrm>
          <a:prstGeom prst="rect">
            <a:avLst/>
          </a:prstGeom>
          <a:noFill/>
        </p:spPr>
      </p:pic>
      <p:sp>
        <p:nvSpPr>
          <p:cNvPr id="13" name="Date Placeholder 3">
            <a:extLst>
              <a:ext uri="{FF2B5EF4-FFF2-40B4-BE49-F238E27FC236}">
                <a16:creationId xmlns:a16="http://schemas.microsoft.com/office/drawing/2014/main" id="{E36EB3A5-E8FB-48A5-BB59-1E449A9F73BB}"/>
              </a:ext>
            </a:extLst>
          </p:cNvPr>
          <p:cNvSpPr>
            <a:spLocks noGrp="1"/>
          </p:cNvSpPr>
          <p:nvPr>
            <p:ph type="dt" sz="half" idx="10"/>
          </p:nvPr>
        </p:nvSpPr>
        <p:spPr>
          <a:xfrm>
            <a:off x="912628" y="6356350"/>
            <a:ext cx="2743200" cy="365125"/>
          </a:xfrm>
        </p:spPr>
        <p:txBody>
          <a:bodyPr/>
          <a:lstStyle/>
          <a:p>
            <a:pPr>
              <a:spcAft>
                <a:spcPts val="600"/>
              </a:spcAft>
            </a:pPr>
            <a:fld id="{47B991A3-FCCB-4921-B21C-3336FFF5089B}" type="datetime1">
              <a:rPr lang="en-US" smtClean="0"/>
              <a:pPr>
                <a:spcAft>
                  <a:spcPts val="600"/>
                </a:spcAft>
              </a:pPr>
              <a:t>8/5/2023</a:t>
            </a:fld>
            <a:endParaRPr lang="en-US"/>
          </a:p>
        </p:txBody>
      </p:sp>
      <p:sp>
        <p:nvSpPr>
          <p:cNvPr id="15" name="Footer Placeholder 4">
            <a:extLst>
              <a:ext uri="{FF2B5EF4-FFF2-40B4-BE49-F238E27FC236}">
                <a16:creationId xmlns:a16="http://schemas.microsoft.com/office/drawing/2014/main" id="{4B21C378-352D-4BF8-BD65-16270960EBE4}"/>
              </a:ext>
            </a:extLst>
          </p:cNvPr>
          <p:cNvSpPr>
            <a:spLocks noGrp="1"/>
          </p:cNvSpPr>
          <p:nvPr>
            <p:ph type="ftr" sz="quarter" idx="11"/>
          </p:nvPr>
        </p:nvSpPr>
        <p:spPr>
          <a:xfrm>
            <a:off x="6767622" y="6356350"/>
            <a:ext cx="4040373" cy="365125"/>
          </a:xfrm>
        </p:spPr>
        <p:txBody>
          <a:bodyPr/>
          <a:lstStyle/>
          <a:p>
            <a:pPr>
              <a:spcAft>
                <a:spcPts val="600"/>
              </a:spcAft>
            </a:pPr>
            <a:r>
              <a:rPr lang="en-US"/>
              <a:t>Sample Footer Text</a:t>
            </a:r>
          </a:p>
        </p:txBody>
      </p:sp>
      <p:sp>
        <p:nvSpPr>
          <p:cNvPr id="17" name="Slide Number Placeholder 5">
            <a:extLst>
              <a:ext uri="{FF2B5EF4-FFF2-40B4-BE49-F238E27FC236}">
                <a16:creationId xmlns:a16="http://schemas.microsoft.com/office/drawing/2014/main" id="{28B954E5-2A8D-44FA-ABD2-4DE4CE1EE71F}"/>
              </a:ext>
            </a:extLst>
          </p:cNvPr>
          <p:cNvSpPr>
            <a:spLocks noGrp="1"/>
          </p:cNvSpPr>
          <p:nvPr>
            <p:ph type="sldNum" sz="quarter" idx="12"/>
          </p:nvPr>
        </p:nvSpPr>
        <p:spPr>
          <a:xfrm>
            <a:off x="10807995" y="6356350"/>
            <a:ext cx="723014" cy="365125"/>
          </a:xfrm>
        </p:spPr>
        <p:txBody>
          <a:bodyPr/>
          <a:lstStyle/>
          <a:p>
            <a:pPr>
              <a:spcAft>
                <a:spcPts val="600"/>
              </a:spcAft>
            </a:pPr>
            <a:fld id="{2B6A0707-BFCA-4BDD-8B25-E2A14A0F80A6}" type="slidenum">
              <a:rPr lang="en-US" smtClean="0"/>
              <a:pPr>
                <a:spcAft>
                  <a:spcPts val="600"/>
                </a:spcAft>
              </a:pPr>
              <a:t>11</a:t>
            </a:fld>
            <a:endParaRPr lang="en-US"/>
          </a:p>
        </p:txBody>
      </p:sp>
      <p:pic>
        <p:nvPicPr>
          <p:cNvPr id="3" name="Audio Recording Aug 4, 2023 at 8:58:39 PM">
            <a:hlinkClick r:id="" action="ppaction://media"/>
            <a:extLst>
              <a:ext uri="{FF2B5EF4-FFF2-40B4-BE49-F238E27FC236}">
                <a16:creationId xmlns:a16="http://schemas.microsoft.com/office/drawing/2014/main" id="{6173338E-3C46-DEB0-CFBC-F6701A31916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885193" y="4862702"/>
            <a:ext cx="812800" cy="812800"/>
          </a:xfrm>
          <a:prstGeom prst="rect">
            <a:avLst/>
          </a:prstGeom>
        </p:spPr>
      </p:pic>
    </p:spTree>
    <p:extLst>
      <p:ext uri="{BB962C8B-B14F-4D97-AF65-F5344CB8AC3E}">
        <p14:creationId xmlns:p14="http://schemas.microsoft.com/office/powerpoint/2010/main" val="291959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8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F9FB1-BDCF-59AC-8843-F737F0F0A1BB}"/>
              </a:ext>
            </a:extLst>
          </p:cNvPr>
          <p:cNvSpPr>
            <a:spLocks noGrp="1"/>
          </p:cNvSpPr>
          <p:nvPr>
            <p:ph type="ctrTitle"/>
          </p:nvPr>
        </p:nvSpPr>
        <p:spPr>
          <a:xfrm>
            <a:off x="1336010" y="4670476"/>
            <a:ext cx="9549183" cy="839965"/>
          </a:xfrm>
        </p:spPr>
        <p:txBody>
          <a:bodyPr anchor="b">
            <a:normAutofit/>
          </a:bodyPr>
          <a:lstStyle/>
          <a:p>
            <a:pPr algn="ctr"/>
            <a:r>
              <a:rPr lang="en-US" dirty="0"/>
              <a:t>KNN (K- Nearest Neighbor)</a:t>
            </a:r>
            <a:endParaRPr lang="en-US"/>
          </a:p>
        </p:txBody>
      </p:sp>
      <p:pic>
        <p:nvPicPr>
          <p:cNvPr id="6" name="image23.jpeg" descr="A screenshot of a computer program  Description automatically generated">
            <a:extLst>
              <a:ext uri="{FF2B5EF4-FFF2-40B4-BE49-F238E27FC236}">
                <a16:creationId xmlns:a16="http://schemas.microsoft.com/office/drawing/2014/main" id="{AC0470DE-DB4F-2F11-251B-BBBF8D789906}"/>
              </a:ext>
            </a:extLst>
          </p:cNvPr>
          <p:cNvPicPr>
            <a:picLocks noChangeAspect="1"/>
          </p:cNvPicPr>
          <p:nvPr/>
        </p:nvPicPr>
        <p:blipFill rotWithShape="1">
          <a:blip r:embed="rId4" cstate="print"/>
          <a:srcRect r="45795" b="2"/>
          <a:stretch/>
        </p:blipFill>
        <p:spPr>
          <a:xfrm>
            <a:off x="990600" y="1066799"/>
            <a:ext cx="3416666" cy="3356395"/>
          </a:xfrm>
          <a:prstGeom prst="rect">
            <a:avLst/>
          </a:prstGeom>
          <a:noFill/>
        </p:spPr>
      </p:pic>
      <p:pic>
        <p:nvPicPr>
          <p:cNvPr id="5" name="Content Placeholder 4">
            <a:extLst>
              <a:ext uri="{FF2B5EF4-FFF2-40B4-BE49-F238E27FC236}">
                <a16:creationId xmlns:a16="http://schemas.microsoft.com/office/drawing/2014/main" id="{42AF8447-46A2-DFF9-7AE2-D72F9B0F545A}"/>
              </a:ext>
            </a:extLst>
          </p:cNvPr>
          <p:cNvPicPr>
            <a:picLocks noGrp="1" noChangeAspect="1"/>
          </p:cNvPicPr>
          <p:nvPr>
            <p:ph idx="4294967295"/>
          </p:nvPr>
        </p:nvPicPr>
        <p:blipFill rotWithShape="1">
          <a:blip r:embed="rId5"/>
          <a:srcRect r="33675" b="2"/>
          <a:stretch/>
        </p:blipFill>
        <p:spPr>
          <a:xfrm>
            <a:off x="4376258" y="1066799"/>
            <a:ext cx="3411760" cy="3356395"/>
          </a:xfrm>
          <a:noFill/>
        </p:spPr>
      </p:pic>
      <p:pic>
        <p:nvPicPr>
          <p:cNvPr id="7" name="image22.jpeg" descr="A screenshot of a computer screen  Description automatically generated">
            <a:extLst>
              <a:ext uri="{FF2B5EF4-FFF2-40B4-BE49-F238E27FC236}">
                <a16:creationId xmlns:a16="http://schemas.microsoft.com/office/drawing/2014/main" id="{A701EAB3-06FC-9046-7B84-36CCB4843699}"/>
              </a:ext>
            </a:extLst>
          </p:cNvPr>
          <p:cNvPicPr>
            <a:picLocks noChangeAspect="1"/>
          </p:cNvPicPr>
          <p:nvPr/>
        </p:nvPicPr>
        <p:blipFill rotWithShape="1">
          <a:blip r:embed="rId6" cstate="print"/>
          <a:srcRect r="18365" b="-2"/>
          <a:stretch/>
        </p:blipFill>
        <p:spPr>
          <a:xfrm>
            <a:off x="7721029" y="1066799"/>
            <a:ext cx="3479301" cy="3356394"/>
          </a:xfrm>
          <a:prstGeom prst="rect">
            <a:avLst/>
          </a:prstGeom>
          <a:noFill/>
        </p:spPr>
      </p:pic>
      <p:sp>
        <p:nvSpPr>
          <p:cNvPr id="14" name="Date Placeholder 3">
            <a:extLst>
              <a:ext uri="{FF2B5EF4-FFF2-40B4-BE49-F238E27FC236}">
                <a16:creationId xmlns:a16="http://schemas.microsoft.com/office/drawing/2014/main" id="{E36EB3A5-E8FB-48A5-BB59-1E449A9F73BB}"/>
              </a:ext>
            </a:extLst>
          </p:cNvPr>
          <p:cNvSpPr>
            <a:spLocks noGrp="1"/>
          </p:cNvSpPr>
          <p:nvPr>
            <p:ph type="dt" sz="half" idx="10"/>
          </p:nvPr>
        </p:nvSpPr>
        <p:spPr>
          <a:xfrm>
            <a:off x="912628" y="6356350"/>
            <a:ext cx="2743200" cy="365125"/>
          </a:xfrm>
        </p:spPr>
        <p:txBody>
          <a:bodyPr/>
          <a:lstStyle/>
          <a:p>
            <a:pPr>
              <a:spcAft>
                <a:spcPts val="600"/>
              </a:spcAft>
            </a:pPr>
            <a:fld id="{47B991A3-FCCB-4921-B21C-3336FFF5089B}" type="datetime1">
              <a:rPr lang="en-US" smtClean="0"/>
              <a:pPr>
                <a:spcAft>
                  <a:spcPts val="600"/>
                </a:spcAft>
              </a:pPr>
              <a:t>8/5/2023</a:t>
            </a:fld>
            <a:endParaRPr lang="en-US"/>
          </a:p>
        </p:txBody>
      </p:sp>
      <p:sp>
        <p:nvSpPr>
          <p:cNvPr id="16" name="Footer Placeholder 4">
            <a:extLst>
              <a:ext uri="{FF2B5EF4-FFF2-40B4-BE49-F238E27FC236}">
                <a16:creationId xmlns:a16="http://schemas.microsoft.com/office/drawing/2014/main" id="{4B21C378-352D-4BF8-BD65-16270960EBE4}"/>
              </a:ext>
            </a:extLst>
          </p:cNvPr>
          <p:cNvSpPr>
            <a:spLocks noGrp="1"/>
          </p:cNvSpPr>
          <p:nvPr>
            <p:ph type="ftr" sz="quarter" idx="11"/>
          </p:nvPr>
        </p:nvSpPr>
        <p:spPr>
          <a:xfrm>
            <a:off x="6767622" y="6356350"/>
            <a:ext cx="4040373" cy="365125"/>
          </a:xfrm>
        </p:spPr>
        <p:txBody>
          <a:bodyPr/>
          <a:lstStyle/>
          <a:p>
            <a:pPr>
              <a:spcAft>
                <a:spcPts val="600"/>
              </a:spcAft>
            </a:pPr>
            <a:r>
              <a:rPr lang="en-US"/>
              <a:t>Sample Footer Text</a:t>
            </a:r>
          </a:p>
        </p:txBody>
      </p:sp>
      <p:sp>
        <p:nvSpPr>
          <p:cNvPr id="18" name="Slide Number Placeholder 5">
            <a:extLst>
              <a:ext uri="{FF2B5EF4-FFF2-40B4-BE49-F238E27FC236}">
                <a16:creationId xmlns:a16="http://schemas.microsoft.com/office/drawing/2014/main" id="{28B954E5-2A8D-44FA-ABD2-4DE4CE1EE71F}"/>
              </a:ext>
            </a:extLst>
          </p:cNvPr>
          <p:cNvSpPr>
            <a:spLocks noGrp="1"/>
          </p:cNvSpPr>
          <p:nvPr>
            <p:ph type="sldNum" sz="quarter" idx="12"/>
          </p:nvPr>
        </p:nvSpPr>
        <p:spPr>
          <a:xfrm>
            <a:off x="10807995" y="6356350"/>
            <a:ext cx="723014" cy="365125"/>
          </a:xfrm>
        </p:spPr>
        <p:txBody>
          <a:bodyPr/>
          <a:lstStyle/>
          <a:p>
            <a:pPr>
              <a:spcAft>
                <a:spcPts val="600"/>
              </a:spcAft>
            </a:pPr>
            <a:fld id="{2B6A0707-BFCA-4BDD-8B25-E2A14A0F80A6}" type="slidenum">
              <a:rPr lang="en-US" smtClean="0"/>
              <a:pPr>
                <a:spcAft>
                  <a:spcPts val="600"/>
                </a:spcAft>
              </a:pPr>
              <a:t>12</a:t>
            </a:fld>
            <a:endParaRPr lang="en-US"/>
          </a:p>
        </p:txBody>
      </p:sp>
      <p:pic>
        <p:nvPicPr>
          <p:cNvPr id="3" name="Audio Recording Aug 4, 2023 at 9:02:24 PM">
            <a:hlinkClick r:id="" action="ppaction://media"/>
            <a:extLst>
              <a:ext uri="{FF2B5EF4-FFF2-40B4-BE49-F238E27FC236}">
                <a16:creationId xmlns:a16="http://schemas.microsoft.com/office/drawing/2014/main" id="{76DBC30E-8AA9-FD17-180C-B966EB5850E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9502" y="5384801"/>
            <a:ext cx="812800" cy="812800"/>
          </a:xfrm>
          <a:prstGeom prst="rect">
            <a:avLst/>
          </a:prstGeom>
        </p:spPr>
      </p:pic>
    </p:spTree>
    <p:extLst>
      <p:ext uri="{BB962C8B-B14F-4D97-AF65-F5344CB8AC3E}">
        <p14:creationId xmlns:p14="http://schemas.microsoft.com/office/powerpoint/2010/main" val="24310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8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8E7A5-7D7B-52D6-4A7A-26C7834633D7}"/>
              </a:ext>
            </a:extLst>
          </p:cNvPr>
          <p:cNvSpPr>
            <a:spLocks noGrp="1"/>
          </p:cNvSpPr>
          <p:nvPr>
            <p:ph type="title"/>
          </p:nvPr>
        </p:nvSpPr>
        <p:spPr>
          <a:xfrm>
            <a:off x="914400" y="1371600"/>
            <a:ext cx="5463961" cy="1314443"/>
          </a:xfrm>
        </p:spPr>
        <p:txBody>
          <a:bodyPr>
            <a:normAutofit/>
          </a:bodyPr>
          <a:lstStyle/>
          <a:p>
            <a:r>
              <a:rPr lang="en-US" dirty="0"/>
              <a:t>SVM (Support Vector Machines)</a:t>
            </a:r>
          </a:p>
        </p:txBody>
      </p:sp>
      <p:sp>
        <p:nvSpPr>
          <p:cNvPr id="11" name="Content Placeholder 8">
            <a:extLst>
              <a:ext uri="{FF2B5EF4-FFF2-40B4-BE49-F238E27FC236}">
                <a16:creationId xmlns:a16="http://schemas.microsoft.com/office/drawing/2014/main" id="{2A20E761-5F0E-4D79-87B4-BA9918FB4760}"/>
              </a:ext>
            </a:extLst>
          </p:cNvPr>
          <p:cNvSpPr>
            <a:spLocks noGrp="1"/>
          </p:cNvSpPr>
          <p:nvPr>
            <p:ph idx="1"/>
          </p:nvPr>
        </p:nvSpPr>
        <p:spPr>
          <a:xfrm>
            <a:off x="914400" y="2853368"/>
            <a:ext cx="5463960" cy="3159871"/>
          </a:xfrm>
        </p:spPr>
        <p:txBody>
          <a:bodyPr>
            <a:normAutofit/>
          </a:bodyPr>
          <a:lstStyle/>
          <a:p>
            <a:endParaRPr lang="en-US" dirty="0"/>
          </a:p>
        </p:txBody>
      </p:sp>
      <p:pic>
        <p:nvPicPr>
          <p:cNvPr id="5" name="image42.jpeg" descr="A graph of a graph  Description automatically generated">
            <a:extLst>
              <a:ext uri="{FF2B5EF4-FFF2-40B4-BE49-F238E27FC236}">
                <a16:creationId xmlns:a16="http://schemas.microsoft.com/office/drawing/2014/main" id="{FA2126F9-4664-E5EC-4EFB-65749B6B63AD}"/>
              </a:ext>
            </a:extLst>
          </p:cNvPr>
          <p:cNvPicPr>
            <a:picLocks noChangeAspect="1"/>
          </p:cNvPicPr>
          <p:nvPr/>
        </p:nvPicPr>
        <p:blipFill>
          <a:blip r:embed="rId4" cstate="print"/>
          <a:stretch>
            <a:fillRect/>
          </a:stretch>
        </p:blipFill>
        <p:spPr>
          <a:xfrm>
            <a:off x="7360189" y="643469"/>
            <a:ext cx="4170819" cy="2429502"/>
          </a:xfrm>
          <a:prstGeom prst="rect">
            <a:avLst/>
          </a:prstGeom>
          <a:noFill/>
        </p:spPr>
      </p:pic>
      <p:pic>
        <p:nvPicPr>
          <p:cNvPr id="6" name="image44.jpeg" descr="A screenshot of a computer  Description automatically generated">
            <a:extLst>
              <a:ext uri="{FF2B5EF4-FFF2-40B4-BE49-F238E27FC236}">
                <a16:creationId xmlns:a16="http://schemas.microsoft.com/office/drawing/2014/main" id="{ECD30D32-6274-1C6D-733A-B714E43D91D6}"/>
              </a:ext>
            </a:extLst>
          </p:cNvPr>
          <p:cNvPicPr>
            <a:picLocks noChangeAspect="1"/>
          </p:cNvPicPr>
          <p:nvPr/>
        </p:nvPicPr>
        <p:blipFill>
          <a:blip r:embed="rId5" cstate="print"/>
          <a:stretch>
            <a:fillRect/>
          </a:stretch>
        </p:blipFill>
        <p:spPr>
          <a:xfrm>
            <a:off x="912629" y="2770128"/>
            <a:ext cx="5463962" cy="3243111"/>
          </a:xfrm>
          <a:prstGeom prst="rect">
            <a:avLst/>
          </a:prstGeom>
          <a:noFill/>
        </p:spPr>
      </p:pic>
      <p:pic>
        <p:nvPicPr>
          <p:cNvPr id="4" name="image40.jpeg" descr="A screenshot of a computer  Description automatically generated">
            <a:extLst>
              <a:ext uri="{FF2B5EF4-FFF2-40B4-BE49-F238E27FC236}">
                <a16:creationId xmlns:a16="http://schemas.microsoft.com/office/drawing/2014/main" id="{7B59FD9E-DF2B-7D01-DC9E-FB9D2E6F82BE}"/>
              </a:ext>
            </a:extLst>
          </p:cNvPr>
          <p:cNvPicPr>
            <a:picLocks noChangeAspect="1"/>
          </p:cNvPicPr>
          <p:nvPr/>
        </p:nvPicPr>
        <p:blipFill>
          <a:blip r:embed="rId6" cstate="print"/>
          <a:stretch>
            <a:fillRect/>
          </a:stretch>
        </p:blipFill>
        <p:spPr>
          <a:xfrm>
            <a:off x="7360188" y="3302331"/>
            <a:ext cx="4170819" cy="2471211"/>
          </a:xfrm>
          <a:prstGeom prst="rect">
            <a:avLst/>
          </a:prstGeom>
          <a:noFill/>
        </p:spPr>
      </p:pic>
      <p:sp>
        <p:nvSpPr>
          <p:cNvPr id="13" name="Date Placeholder 3">
            <a:extLst>
              <a:ext uri="{FF2B5EF4-FFF2-40B4-BE49-F238E27FC236}">
                <a16:creationId xmlns:a16="http://schemas.microsoft.com/office/drawing/2014/main" id="{1F044AAC-B761-4B43-A7F5-E83A2E6C3D2E}"/>
              </a:ext>
            </a:extLst>
          </p:cNvPr>
          <p:cNvSpPr>
            <a:spLocks noGrp="1"/>
          </p:cNvSpPr>
          <p:nvPr>
            <p:ph type="dt" sz="half" idx="10"/>
          </p:nvPr>
        </p:nvSpPr>
        <p:spPr>
          <a:xfrm>
            <a:off x="912628" y="6356350"/>
            <a:ext cx="2743200" cy="365125"/>
          </a:xfrm>
        </p:spPr>
        <p:txBody>
          <a:bodyPr/>
          <a:lstStyle/>
          <a:p>
            <a:pPr>
              <a:spcAft>
                <a:spcPts val="600"/>
              </a:spcAft>
            </a:pPr>
            <a:fld id="{238A62C4-9532-477E-82D0-1BD0CBC71971}" type="datetime1">
              <a:rPr lang="en-US" smtClean="0"/>
              <a:pPr>
                <a:spcAft>
                  <a:spcPts val="600"/>
                </a:spcAft>
              </a:pPr>
              <a:t>8/5/2023</a:t>
            </a:fld>
            <a:endParaRPr lang="en-US" dirty="0"/>
          </a:p>
        </p:txBody>
      </p:sp>
      <p:sp>
        <p:nvSpPr>
          <p:cNvPr id="15" name="Footer Placeholder 4">
            <a:extLst>
              <a:ext uri="{FF2B5EF4-FFF2-40B4-BE49-F238E27FC236}">
                <a16:creationId xmlns:a16="http://schemas.microsoft.com/office/drawing/2014/main" id="{5A5D6226-C153-4C5F-B30C-5656FEDF3F73}"/>
              </a:ext>
            </a:extLst>
          </p:cNvPr>
          <p:cNvSpPr>
            <a:spLocks noGrp="1"/>
          </p:cNvSpPr>
          <p:nvPr>
            <p:ph type="ftr" sz="quarter" idx="11"/>
          </p:nvPr>
        </p:nvSpPr>
        <p:spPr>
          <a:xfrm>
            <a:off x="6767622" y="6356350"/>
            <a:ext cx="4040373" cy="365125"/>
          </a:xfrm>
        </p:spPr>
        <p:txBody>
          <a:bodyPr/>
          <a:lstStyle/>
          <a:p>
            <a:pPr>
              <a:spcAft>
                <a:spcPts val="600"/>
              </a:spcAft>
            </a:pPr>
            <a:r>
              <a:rPr lang="en-US"/>
              <a:t>Sample Footer Text</a:t>
            </a:r>
          </a:p>
        </p:txBody>
      </p:sp>
      <p:sp>
        <p:nvSpPr>
          <p:cNvPr id="17" name="Slide Number Placeholder 5">
            <a:extLst>
              <a:ext uri="{FF2B5EF4-FFF2-40B4-BE49-F238E27FC236}">
                <a16:creationId xmlns:a16="http://schemas.microsoft.com/office/drawing/2014/main" id="{86091187-3CD7-4891-BB4A-9A3F2309F149}"/>
              </a:ext>
            </a:extLst>
          </p:cNvPr>
          <p:cNvSpPr>
            <a:spLocks noGrp="1"/>
          </p:cNvSpPr>
          <p:nvPr>
            <p:ph type="sldNum" sz="quarter" idx="12"/>
          </p:nvPr>
        </p:nvSpPr>
        <p:spPr>
          <a:xfrm>
            <a:off x="10807995" y="6356350"/>
            <a:ext cx="723014" cy="365125"/>
          </a:xfrm>
        </p:spPr>
        <p:txBody>
          <a:bodyPr/>
          <a:lstStyle/>
          <a:p>
            <a:pPr>
              <a:spcAft>
                <a:spcPts val="600"/>
              </a:spcAft>
            </a:pPr>
            <a:fld id="{2B6A0707-BFCA-4BDD-8B25-E2A14A0F80A6}" type="slidenum">
              <a:rPr lang="en-US" smtClean="0"/>
              <a:pPr>
                <a:spcAft>
                  <a:spcPts val="600"/>
                </a:spcAft>
              </a:pPr>
              <a:t>13</a:t>
            </a:fld>
            <a:endParaRPr lang="en-US" dirty="0"/>
          </a:p>
        </p:txBody>
      </p:sp>
      <p:pic>
        <p:nvPicPr>
          <p:cNvPr id="7" name="Recorded Sound">
            <a:hlinkClick r:id="" action="ppaction://media"/>
            <a:extLst>
              <a:ext uri="{FF2B5EF4-FFF2-40B4-BE49-F238E27FC236}">
                <a16:creationId xmlns:a16="http://schemas.microsoft.com/office/drawing/2014/main" id="{4E27A7E6-DC4F-5B90-8141-268AC3F5D5D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18617" y="5776713"/>
            <a:ext cx="487363" cy="487363"/>
          </a:xfrm>
          <a:prstGeom prst="rect">
            <a:avLst/>
          </a:prstGeom>
        </p:spPr>
      </p:pic>
    </p:spTree>
    <p:extLst>
      <p:ext uri="{BB962C8B-B14F-4D97-AF65-F5344CB8AC3E}">
        <p14:creationId xmlns:p14="http://schemas.microsoft.com/office/powerpoint/2010/main" val="1942737971"/>
      </p:ext>
    </p:extLst>
  </p:cSld>
  <p:clrMapOvr>
    <a:masterClrMapping/>
  </p:clrMapOvr>
  <mc:AlternateContent xmlns:mc="http://schemas.openxmlformats.org/markup-compatibility/2006">
    <mc:Choice xmlns:p14="http://schemas.microsoft.com/office/powerpoint/2010/main" Requires="p14">
      <p:transition spd="slow" p14:dur="2000" advTm="3787"/>
    </mc:Choice>
    <mc:Fallback>
      <p:transition spd="slow" advTm="3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0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6E652-105D-0A94-1B66-68C71574547D}"/>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B4E57657-F3D3-B012-5C29-3CAD6560E4BD}"/>
              </a:ext>
            </a:extLst>
          </p:cNvPr>
          <p:cNvSpPr>
            <a:spLocks noGrp="1"/>
          </p:cNvSpPr>
          <p:nvPr>
            <p:ph idx="1"/>
          </p:nvPr>
        </p:nvSpPr>
        <p:spPr>
          <a:xfrm>
            <a:off x="902383" y="2482575"/>
            <a:ext cx="10648951" cy="4298829"/>
          </a:xfrm>
        </p:spPr>
        <p:txBody>
          <a:bodyPr>
            <a:normAutofit fontScale="25000" lnSpcReduction="20000"/>
          </a:bodyPr>
          <a:lstStyle/>
          <a:p>
            <a:pPr algn="l">
              <a:buFont typeface="Arial" panose="020B0604020202020204" pitchFamily="34" charset="0"/>
              <a:buChar char="•"/>
            </a:pPr>
            <a:r>
              <a:rPr lang="en-US" sz="6400" dirty="0">
                <a:solidFill>
                  <a:srgbClr val="374151"/>
                </a:solidFill>
                <a:latin typeface="Söhne"/>
              </a:rPr>
              <a:t>Random Forest Model:</a:t>
            </a:r>
          </a:p>
          <a:p>
            <a:pPr marL="742950" lvl="1" indent="-285750" algn="l">
              <a:buFont typeface="Arial" panose="020B0604020202020204" pitchFamily="34" charset="0"/>
              <a:buChar char="•"/>
            </a:pPr>
            <a:r>
              <a:rPr lang="en-US" sz="6400" dirty="0">
                <a:solidFill>
                  <a:srgbClr val="374151"/>
                </a:solidFill>
                <a:latin typeface="Söhne"/>
              </a:rPr>
              <a:t>Achieved the highest AUC scores for both BOW and TFIDF W2V vectorization techniques.</a:t>
            </a:r>
          </a:p>
          <a:p>
            <a:pPr marL="742950" lvl="1" indent="-285750" algn="l">
              <a:buFont typeface="Arial" panose="020B0604020202020204" pitchFamily="34" charset="0"/>
              <a:buChar char="•"/>
            </a:pPr>
            <a:r>
              <a:rPr lang="en-US" sz="6400" dirty="0">
                <a:solidFill>
                  <a:srgbClr val="374151"/>
                </a:solidFill>
                <a:latin typeface="Söhne"/>
              </a:rPr>
              <a:t>AUC score of 0.9304 for BOW and 0.8304 for TFIDF W2V.</a:t>
            </a:r>
          </a:p>
          <a:p>
            <a:pPr marL="742950" lvl="1" indent="-285750" algn="l">
              <a:buFont typeface="Arial" panose="020B0604020202020204" pitchFamily="34" charset="0"/>
              <a:buChar char="•"/>
            </a:pPr>
            <a:r>
              <a:rPr lang="en-US" sz="6400" dirty="0">
                <a:solidFill>
                  <a:srgbClr val="374151"/>
                </a:solidFill>
                <a:latin typeface="Söhne"/>
              </a:rPr>
              <a:t>Demonstrated exceptional performance in distinguishing between the two classes.</a:t>
            </a:r>
          </a:p>
          <a:p>
            <a:pPr marL="742950" lvl="1" indent="-285750" algn="l">
              <a:buFont typeface="Arial" panose="020B0604020202020204" pitchFamily="34" charset="0"/>
              <a:buChar char="•"/>
            </a:pPr>
            <a:r>
              <a:rPr lang="en-US" sz="6400" dirty="0">
                <a:solidFill>
                  <a:srgbClr val="374151"/>
                </a:solidFill>
                <a:latin typeface="Söhne"/>
              </a:rPr>
              <a:t>Strong ability to capture complex relationships and patterns within the data.</a:t>
            </a:r>
          </a:p>
          <a:p>
            <a:pPr algn="l">
              <a:buFont typeface="Arial" panose="020B0604020202020204" pitchFamily="34" charset="0"/>
              <a:buChar char="•"/>
            </a:pPr>
            <a:r>
              <a:rPr lang="en-US" sz="6400" dirty="0">
                <a:solidFill>
                  <a:srgbClr val="374151"/>
                </a:solidFill>
                <a:latin typeface="Söhne"/>
              </a:rPr>
              <a:t>Logistic Regression Model:</a:t>
            </a:r>
          </a:p>
          <a:p>
            <a:pPr marL="742950" lvl="1" indent="-285750" algn="l">
              <a:buFont typeface="Arial" panose="020B0604020202020204" pitchFamily="34" charset="0"/>
              <a:buChar char="•"/>
            </a:pPr>
            <a:r>
              <a:rPr lang="en-US" sz="6400" dirty="0">
                <a:solidFill>
                  <a:srgbClr val="374151"/>
                </a:solidFill>
                <a:latin typeface="Söhne"/>
              </a:rPr>
              <a:t>Showcased good performance with AUC scores of 0.845 for BOW and 0.823 for TFIDF W2V.</a:t>
            </a:r>
          </a:p>
          <a:p>
            <a:pPr marL="742950" lvl="1" indent="-285750" algn="l">
              <a:buFont typeface="Arial" panose="020B0604020202020204" pitchFamily="34" charset="0"/>
              <a:buChar char="•"/>
            </a:pPr>
            <a:r>
              <a:rPr lang="en-US" sz="6400" dirty="0">
                <a:solidFill>
                  <a:srgbClr val="374151"/>
                </a:solidFill>
                <a:latin typeface="Söhne"/>
              </a:rPr>
              <a:t>BOW vectorization method, reflecting word occurrences, fit well with the linear model of logistic regression.</a:t>
            </a:r>
          </a:p>
          <a:p>
            <a:pPr marL="742950" lvl="1" indent="-285750" algn="l">
              <a:buFont typeface="Arial" panose="020B0604020202020204" pitchFamily="34" charset="0"/>
              <a:buChar char="•"/>
            </a:pPr>
            <a:r>
              <a:rPr lang="en-US" sz="6400" dirty="0">
                <a:solidFill>
                  <a:srgbClr val="374151"/>
                </a:solidFill>
                <a:latin typeface="Söhne"/>
              </a:rPr>
              <a:t>Random Forest outperformed Logistic Regression in both cases.</a:t>
            </a:r>
          </a:p>
          <a:p>
            <a:pPr algn="l">
              <a:buFont typeface="Arial" panose="020B0604020202020204" pitchFamily="34" charset="0"/>
              <a:buChar char="•"/>
            </a:pPr>
            <a:r>
              <a:rPr lang="en-US" sz="6400" dirty="0">
                <a:solidFill>
                  <a:srgbClr val="374151"/>
                </a:solidFill>
                <a:latin typeface="Söhne"/>
              </a:rPr>
              <a:t>KNN Model:</a:t>
            </a:r>
          </a:p>
          <a:p>
            <a:pPr marL="742950" lvl="1" indent="-285750" algn="l">
              <a:buFont typeface="Arial" panose="020B0604020202020204" pitchFamily="34" charset="0"/>
              <a:buChar char="•"/>
            </a:pPr>
            <a:r>
              <a:rPr lang="en-US" sz="6400" dirty="0">
                <a:solidFill>
                  <a:srgbClr val="374151"/>
                </a:solidFill>
                <a:latin typeface="Söhne"/>
              </a:rPr>
              <a:t>Obtained AUC scores of 0.829 for BOW and 0.821 for TFIDF W2V, indicating decent performance.</a:t>
            </a:r>
          </a:p>
          <a:p>
            <a:pPr algn="l">
              <a:buFont typeface="Arial" panose="020B0604020202020204" pitchFamily="34" charset="0"/>
              <a:buChar char="•"/>
            </a:pPr>
            <a:r>
              <a:rPr lang="en-US" sz="6400" dirty="0">
                <a:solidFill>
                  <a:srgbClr val="374151"/>
                </a:solidFill>
                <a:latin typeface="Söhne"/>
              </a:rPr>
              <a:t>SVM Model:</a:t>
            </a:r>
          </a:p>
          <a:p>
            <a:pPr marL="742950" lvl="1" indent="-285750" algn="l">
              <a:buFont typeface="Arial" panose="020B0604020202020204" pitchFamily="34" charset="0"/>
              <a:buChar char="•"/>
            </a:pPr>
            <a:r>
              <a:rPr lang="en-US" sz="6400" dirty="0">
                <a:solidFill>
                  <a:srgbClr val="374151"/>
                </a:solidFill>
                <a:latin typeface="Söhne"/>
              </a:rPr>
              <a:t>Performed reasonably well with AUC scores of 0.9024 for BOW and 0.8203 for TFIDF W2V.</a:t>
            </a:r>
          </a:p>
          <a:p>
            <a:endParaRPr lang="en-US" dirty="0"/>
          </a:p>
        </p:txBody>
      </p:sp>
      <p:pic>
        <p:nvPicPr>
          <p:cNvPr id="6" name="Picture 5">
            <a:extLst>
              <a:ext uri="{FF2B5EF4-FFF2-40B4-BE49-F238E27FC236}">
                <a16:creationId xmlns:a16="http://schemas.microsoft.com/office/drawing/2014/main" id="{F6DAE73B-00EF-4CC5-926F-68D87D44336B}"/>
              </a:ext>
            </a:extLst>
          </p:cNvPr>
          <p:cNvPicPr>
            <a:picLocks noChangeAspect="1"/>
          </p:cNvPicPr>
          <p:nvPr/>
        </p:nvPicPr>
        <p:blipFill>
          <a:blip r:embed="rId4"/>
          <a:stretch>
            <a:fillRect/>
          </a:stretch>
        </p:blipFill>
        <p:spPr>
          <a:xfrm>
            <a:off x="5417233" y="486351"/>
            <a:ext cx="6774767" cy="2072820"/>
          </a:xfrm>
          <a:prstGeom prst="rect">
            <a:avLst/>
          </a:prstGeom>
        </p:spPr>
      </p:pic>
      <p:pic>
        <p:nvPicPr>
          <p:cNvPr id="4" name="Audio Recording Aug 4, 2023 at 9:04:07 PM">
            <a:hlinkClick r:id="" action="ppaction://media"/>
            <a:extLst>
              <a:ext uri="{FF2B5EF4-FFF2-40B4-BE49-F238E27FC236}">
                <a16:creationId xmlns:a16="http://schemas.microsoft.com/office/drawing/2014/main" id="{7B522CBD-3AFE-401D-FC0D-9E22F3F719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83217" y="5710942"/>
            <a:ext cx="812800" cy="812800"/>
          </a:xfrm>
          <a:prstGeom prst="rect">
            <a:avLst/>
          </a:prstGeom>
        </p:spPr>
      </p:pic>
    </p:spTree>
    <p:extLst>
      <p:ext uri="{BB962C8B-B14F-4D97-AF65-F5344CB8AC3E}">
        <p14:creationId xmlns:p14="http://schemas.microsoft.com/office/powerpoint/2010/main" val="384871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F5553-A0FC-7E8D-BCFC-A5308C7F87A4}"/>
              </a:ext>
            </a:extLst>
          </p:cNvPr>
          <p:cNvSpPr>
            <a:spLocks noGrp="1"/>
          </p:cNvSpPr>
          <p:nvPr>
            <p:ph type="title"/>
          </p:nvPr>
        </p:nvSpPr>
        <p:spPr>
          <a:xfrm>
            <a:off x="914401" y="1371600"/>
            <a:ext cx="3943762" cy="1314443"/>
          </a:xfrm>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F9C1B44D-617A-BDF8-5D99-6F72480BB5D6}"/>
              </a:ext>
            </a:extLst>
          </p:cNvPr>
          <p:cNvSpPr>
            <a:spLocks noGrp="1"/>
          </p:cNvSpPr>
          <p:nvPr>
            <p:ph idx="1"/>
          </p:nvPr>
        </p:nvSpPr>
        <p:spPr>
          <a:xfrm>
            <a:off x="912628" y="2266950"/>
            <a:ext cx="3945534" cy="3674879"/>
          </a:xfrm>
        </p:spPr>
        <p:txBody>
          <a:bodyPr>
            <a:normAutofit fontScale="85000" lnSpcReduction="10000"/>
          </a:bodyPr>
          <a:lstStyle/>
          <a:p>
            <a:pPr>
              <a:lnSpc>
                <a:spcPct val="110000"/>
              </a:lnSpc>
              <a:buFont typeface="Arial" panose="020B0604020202020204" pitchFamily="34" charset="0"/>
              <a:buChar char="•"/>
            </a:pPr>
            <a:r>
              <a:rPr lang="en-US" sz="1600" dirty="0">
                <a:solidFill>
                  <a:srgbClr val="374151"/>
                </a:solidFill>
                <a:latin typeface="Söhne"/>
              </a:rPr>
              <a:t>Random Forest model demonstrated the highest discriminative power, achieving the best performance among the evaluated models.</a:t>
            </a:r>
          </a:p>
          <a:p>
            <a:pPr>
              <a:lnSpc>
                <a:spcPct val="110000"/>
              </a:lnSpc>
              <a:buFont typeface="Arial" panose="020B0604020202020204" pitchFamily="34" charset="0"/>
              <a:buChar char="•"/>
            </a:pPr>
            <a:r>
              <a:rPr lang="en-US" sz="1600" dirty="0">
                <a:solidFill>
                  <a:srgbClr val="374151"/>
                </a:solidFill>
                <a:latin typeface="Söhne"/>
              </a:rPr>
              <a:t>Logistic Regression also performed well, while KNN and SVM exhibited slightly lower performance.</a:t>
            </a:r>
          </a:p>
          <a:p>
            <a:pPr>
              <a:lnSpc>
                <a:spcPct val="110000"/>
              </a:lnSpc>
              <a:buFont typeface="Arial" panose="020B0604020202020204" pitchFamily="34" charset="0"/>
              <a:buChar char="•"/>
            </a:pPr>
            <a:r>
              <a:rPr lang="en-US" sz="1600" dirty="0">
                <a:solidFill>
                  <a:srgbClr val="374151"/>
                </a:solidFill>
                <a:latin typeface="Söhne"/>
              </a:rPr>
              <a:t>The choice of vectorization technique can influence model performance, with BOW yielding higher AUC scores overall compared to TFIDF W2V.</a:t>
            </a:r>
          </a:p>
          <a:p>
            <a:pPr>
              <a:lnSpc>
                <a:spcPct val="110000"/>
              </a:lnSpc>
              <a:buFont typeface="Arial" panose="020B0604020202020204" pitchFamily="34" charset="0"/>
              <a:buChar char="•"/>
            </a:pPr>
            <a:r>
              <a:rPr lang="en-US" sz="1600" dirty="0">
                <a:solidFill>
                  <a:srgbClr val="374151"/>
                </a:solidFill>
                <a:latin typeface="Söhne"/>
              </a:rPr>
              <a:t>These evaluation findings offer insightful information about the advantages and disadvantages of each approach, helping decision-makers choose the best model for a specific task.</a:t>
            </a:r>
          </a:p>
          <a:p>
            <a:pPr>
              <a:lnSpc>
                <a:spcPct val="110000"/>
              </a:lnSpc>
            </a:pPr>
            <a:endParaRPr lang="en-US" sz="1100" dirty="0"/>
          </a:p>
        </p:txBody>
      </p:sp>
      <p:pic>
        <p:nvPicPr>
          <p:cNvPr id="5" name="Picture 4" descr="Light bulb on yellow background with sketched light beams and cord">
            <a:extLst>
              <a:ext uri="{FF2B5EF4-FFF2-40B4-BE49-F238E27FC236}">
                <a16:creationId xmlns:a16="http://schemas.microsoft.com/office/drawing/2014/main" id="{1B7D7345-12E2-6B4A-4A44-EBE527450658}"/>
              </a:ext>
            </a:extLst>
          </p:cNvPr>
          <p:cNvPicPr>
            <a:picLocks noChangeAspect="1"/>
          </p:cNvPicPr>
          <p:nvPr/>
        </p:nvPicPr>
        <p:blipFill rotWithShape="1">
          <a:blip r:embed="rId4"/>
          <a:srcRect l="41598"/>
          <a:stretch/>
        </p:blipFill>
        <p:spPr>
          <a:xfrm>
            <a:off x="5679452" y="10"/>
            <a:ext cx="6512547" cy="6857990"/>
          </a:xfrm>
          <a:prstGeom prst="rect">
            <a:avLst/>
          </a:prstGeom>
          <a:noFill/>
        </p:spPr>
      </p:pic>
      <p:sp>
        <p:nvSpPr>
          <p:cNvPr id="9" name="Date Placeholder 3">
            <a:extLst>
              <a:ext uri="{FF2B5EF4-FFF2-40B4-BE49-F238E27FC236}">
                <a16:creationId xmlns:a16="http://schemas.microsoft.com/office/drawing/2014/main" id="{1F044AAC-B761-4B43-A7F5-E83A2E6C3D2E}"/>
              </a:ext>
            </a:extLst>
          </p:cNvPr>
          <p:cNvSpPr>
            <a:spLocks noGrp="1"/>
          </p:cNvSpPr>
          <p:nvPr>
            <p:ph type="dt" sz="half" idx="10"/>
          </p:nvPr>
        </p:nvSpPr>
        <p:spPr>
          <a:xfrm>
            <a:off x="912628" y="6356350"/>
            <a:ext cx="2743200" cy="365125"/>
          </a:xfrm>
        </p:spPr>
        <p:txBody>
          <a:bodyPr/>
          <a:lstStyle/>
          <a:p>
            <a:pPr>
              <a:spcAft>
                <a:spcPts val="600"/>
              </a:spcAft>
            </a:pPr>
            <a:fld id="{238A62C4-9532-477E-82D0-1BD0CBC71971}" type="datetime1">
              <a:rPr lang="en-US" smtClean="0"/>
              <a:pPr>
                <a:spcAft>
                  <a:spcPts val="600"/>
                </a:spcAft>
              </a:pPr>
              <a:t>8/5/2023</a:t>
            </a:fld>
            <a:endParaRPr lang="en-US" dirty="0"/>
          </a:p>
        </p:txBody>
      </p:sp>
      <p:sp>
        <p:nvSpPr>
          <p:cNvPr id="11" name="Footer Placeholder 4">
            <a:extLst>
              <a:ext uri="{FF2B5EF4-FFF2-40B4-BE49-F238E27FC236}">
                <a16:creationId xmlns:a16="http://schemas.microsoft.com/office/drawing/2014/main" id="{5A5D6226-C153-4C5F-B30C-5656FEDF3F73}"/>
              </a:ext>
            </a:extLst>
          </p:cNvPr>
          <p:cNvSpPr>
            <a:spLocks noGrp="1"/>
          </p:cNvSpPr>
          <p:nvPr>
            <p:ph type="ftr" sz="quarter" idx="11"/>
          </p:nvPr>
        </p:nvSpPr>
        <p:spPr>
          <a:xfrm>
            <a:off x="6767622" y="6356350"/>
            <a:ext cx="4040373" cy="365125"/>
          </a:xfrm>
        </p:spPr>
        <p:txBody>
          <a:bodyPr/>
          <a:lstStyle/>
          <a:p>
            <a:pPr>
              <a:spcAft>
                <a:spcPts val="600"/>
              </a:spcAft>
            </a:pPr>
            <a:r>
              <a:rPr lang="en-US">
                <a:solidFill>
                  <a:srgbClr val="FFFFFF"/>
                </a:solidFill>
                <a:effectLst>
                  <a:outerShdw blurRad="38100" dist="38100" dir="2700000" algn="tl">
                    <a:srgbClr val="000000">
                      <a:alpha val="43137"/>
                    </a:srgbClr>
                  </a:outerShdw>
                </a:effectLst>
              </a:rPr>
              <a:t>Sample Footer Text</a:t>
            </a:r>
          </a:p>
        </p:txBody>
      </p:sp>
      <p:sp>
        <p:nvSpPr>
          <p:cNvPr id="13" name="Slide Number Placeholder 5">
            <a:extLst>
              <a:ext uri="{FF2B5EF4-FFF2-40B4-BE49-F238E27FC236}">
                <a16:creationId xmlns:a16="http://schemas.microsoft.com/office/drawing/2014/main" id="{86091187-3CD7-4891-BB4A-9A3F2309F149}"/>
              </a:ext>
            </a:extLst>
          </p:cNvPr>
          <p:cNvSpPr>
            <a:spLocks noGrp="1"/>
          </p:cNvSpPr>
          <p:nvPr>
            <p:ph type="sldNum" sz="quarter" idx="12"/>
          </p:nvPr>
        </p:nvSpPr>
        <p:spPr>
          <a:xfrm>
            <a:off x="10807995" y="6356350"/>
            <a:ext cx="723014" cy="365125"/>
          </a:xfrm>
        </p:spPr>
        <p:txBody>
          <a:bodyPr/>
          <a:lstStyle/>
          <a:p>
            <a:pPr>
              <a:spcAft>
                <a:spcPts val="600"/>
              </a:spcAft>
            </a:pPr>
            <a:fld id="{2B6A0707-BFCA-4BDD-8B25-E2A14A0F80A6}" type="slidenum">
              <a:rPr lang="en-US" smtClean="0">
                <a:solidFill>
                  <a:srgbClr val="FFFFFF"/>
                </a:solidFill>
                <a:effectLst>
                  <a:outerShdw blurRad="38100" dist="38100" dir="2700000" algn="tl">
                    <a:srgbClr val="000000">
                      <a:alpha val="43137"/>
                    </a:srgbClr>
                  </a:outerShdw>
                </a:effectLst>
              </a:rPr>
              <a:pPr>
                <a:spcAft>
                  <a:spcPts val="600"/>
                </a:spcAft>
              </a:pPr>
              <a:t>15</a:t>
            </a:fld>
            <a:endParaRPr lang="en-US">
              <a:solidFill>
                <a:srgbClr val="FFFFFF"/>
              </a:solidFill>
              <a:effectLst>
                <a:outerShdw blurRad="38100" dist="38100" dir="2700000" algn="tl">
                  <a:srgbClr val="000000">
                    <a:alpha val="43137"/>
                  </a:srgbClr>
                </a:outerShdw>
              </a:effectLst>
            </a:endParaRPr>
          </a:p>
        </p:txBody>
      </p:sp>
      <p:pic>
        <p:nvPicPr>
          <p:cNvPr id="4" name="Audio Recording Aug 4, 2023 at 9:05:26 PM">
            <a:hlinkClick r:id="" action="ppaction://media"/>
            <a:extLst>
              <a:ext uri="{FF2B5EF4-FFF2-40B4-BE49-F238E27FC236}">
                <a16:creationId xmlns:a16="http://schemas.microsoft.com/office/drawing/2014/main" id="{E437588B-1415-ADA5-16DB-5DF64A5A21F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2884" y="5707063"/>
            <a:ext cx="812800" cy="812800"/>
          </a:xfrm>
          <a:prstGeom prst="rect">
            <a:avLst/>
          </a:prstGeom>
        </p:spPr>
      </p:pic>
    </p:spTree>
    <p:extLst>
      <p:ext uri="{BB962C8B-B14F-4D97-AF65-F5344CB8AC3E}">
        <p14:creationId xmlns:p14="http://schemas.microsoft.com/office/powerpoint/2010/main" val="32859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3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56C9E-EBBF-EFD8-6CE7-5C2BAB763DF4}"/>
              </a:ext>
            </a:extLst>
          </p:cNvPr>
          <p:cNvSpPr>
            <a:spLocks noGrp="1"/>
          </p:cNvSpPr>
          <p:nvPr>
            <p:ph type="title"/>
          </p:nvPr>
        </p:nvSpPr>
        <p:spPr>
          <a:xfrm>
            <a:off x="914401" y="1371600"/>
            <a:ext cx="3943762" cy="1314443"/>
          </a:xfrm>
        </p:spPr>
        <p:txBody>
          <a:bodyPr>
            <a:normAutofit/>
          </a:bodyPr>
          <a:lstStyle/>
          <a:p>
            <a:r>
              <a:rPr lang="en-US"/>
              <a:t>Table of Contents</a:t>
            </a:r>
            <a:endParaRPr lang="en-US" dirty="0"/>
          </a:p>
        </p:txBody>
      </p:sp>
      <p:sp>
        <p:nvSpPr>
          <p:cNvPr id="3" name="Content Placeholder 2">
            <a:extLst>
              <a:ext uri="{FF2B5EF4-FFF2-40B4-BE49-F238E27FC236}">
                <a16:creationId xmlns:a16="http://schemas.microsoft.com/office/drawing/2014/main" id="{E9FB456D-1FE3-FC3C-4ED5-C0F26CBD7219}"/>
              </a:ext>
            </a:extLst>
          </p:cNvPr>
          <p:cNvSpPr>
            <a:spLocks noGrp="1"/>
          </p:cNvSpPr>
          <p:nvPr>
            <p:ph idx="1"/>
          </p:nvPr>
        </p:nvSpPr>
        <p:spPr>
          <a:xfrm>
            <a:off x="914400" y="2853369"/>
            <a:ext cx="3943762" cy="3088460"/>
          </a:xfrm>
        </p:spPr>
        <p:txBody>
          <a:bodyPr>
            <a:normAutofit/>
          </a:bodyPr>
          <a:lstStyle/>
          <a:p>
            <a:pPr marL="0" indent="0">
              <a:lnSpc>
                <a:spcPct val="110000"/>
              </a:lnSpc>
              <a:buNone/>
            </a:pPr>
            <a:r>
              <a:rPr lang="en-US" sz="1800" dirty="0">
                <a:solidFill>
                  <a:srgbClr val="374151"/>
                </a:solidFill>
                <a:latin typeface="Söhne"/>
              </a:rPr>
              <a:t>1. Introduction</a:t>
            </a:r>
          </a:p>
          <a:p>
            <a:pPr marL="0" indent="0">
              <a:lnSpc>
                <a:spcPct val="110000"/>
              </a:lnSpc>
              <a:buNone/>
            </a:pPr>
            <a:r>
              <a:rPr lang="en-US" sz="1800" dirty="0">
                <a:solidFill>
                  <a:srgbClr val="374151"/>
                </a:solidFill>
                <a:latin typeface="Söhne"/>
              </a:rPr>
              <a:t>2. Scope &amp; Objectives</a:t>
            </a:r>
          </a:p>
          <a:p>
            <a:pPr marL="0" indent="0">
              <a:lnSpc>
                <a:spcPct val="110000"/>
              </a:lnSpc>
              <a:buNone/>
            </a:pPr>
            <a:r>
              <a:rPr lang="en-US" sz="1800" dirty="0">
                <a:solidFill>
                  <a:srgbClr val="374151"/>
                </a:solidFill>
                <a:latin typeface="Söhne"/>
              </a:rPr>
              <a:t>3. Dataset</a:t>
            </a:r>
          </a:p>
          <a:p>
            <a:pPr marL="0" indent="0">
              <a:lnSpc>
                <a:spcPct val="110000"/>
              </a:lnSpc>
              <a:buNone/>
            </a:pPr>
            <a:r>
              <a:rPr lang="en-US" sz="1800" dirty="0">
                <a:solidFill>
                  <a:srgbClr val="374151"/>
                </a:solidFill>
                <a:latin typeface="Söhne"/>
              </a:rPr>
              <a:t>4. Literature Review</a:t>
            </a:r>
          </a:p>
          <a:p>
            <a:pPr marL="0" indent="0">
              <a:lnSpc>
                <a:spcPct val="110000"/>
              </a:lnSpc>
              <a:buNone/>
            </a:pPr>
            <a:r>
              <a:rPr lang="en-US" sz="1800" dirty="0">
                <a:solidFill>
                  <a:srgbClr val="374151"/>
                </a:solidFill>
                <a:latin typeface="Söhne"/>
              </a:rPr>
              <a:t>5. Analysis &amp; Modelling</a:t>
            </a:r>
          </a:p>
          <a:p>
            <a:pPr marL="0" indent="0">
              <a:lnSpc>
                <a:spcPct val="110000"/>
              </a:lnSpc>
              <a:buNone/>
            </a:pPr>
            <a:r>
              <a:rPr lang="en-US" sz="1800" dirty="0">
                <a:solidFill>
                  <a:srgbClr val="374151"/>
                </a:solidFill>
                <a:latin typeface="Söhne"/>
              </a:rPr>
              <a:t>6. Results</a:t>
            </a:r>
          </a:p>
          <a:p>
            <a:pPr marL="0" indent="0">
              <a:lnSpc>
                <a:spcPct val="110000"/>
              </a:lnSpc>
              <a:buNone/>
            </a:pPr>
            <a:r>
              <a:rPr lang="en-US" sz="1800" dirty="0">
                <a:solidFill>
                  <a:srgbClr val="374151"/>
                </a:solidFill>
                <a:latin typeface="Söhne"/>
              </a:rPr>
              <a:t>7. Conclusion</a:t>
            </a:r>
          </a:p>
        </p:txBody>
      </p:sp>
      <p:pic>
        <p:nvPicPr>
          <p:cNvPr id="15" name="Picture 4" descr="Abstract blurred public library with bookshelves">
            <a:extLst>
              <a:ext uri="{FF2B5EF4-FFF2-40B4-BE49-F238E27FC236}">
                <a16:creationId xmlns:a16="http://schemas.microsoft.com/office/drawing/2014/main" id="{18DF8284-9766-18C4-EF5F-EA602591F3CB}"/>
              </a:ext>
            </a:extLst>
          </p:cNvPr>
          <p:cNvPicPr>
            <a:picLocks noChangeAspect="1"/>
          </p:cNvPicPr>
          <p:nvPr/>
        </p:nvPicPr>
        <p:blipFill rotWithShape="1">
          <a:blip r:embed="rId4"/>
          <a:srcRect l="7136" r="29475" b="-1"/>
          <a:stretch/>
        </p:blipFill>
        <p:spPr>
          <a:xfrm>
            <a:off x="5679452" y="10"/>
            <a:ext cx="6512547" cy="6857990"/>
          </a:xfrm>
          <a:prstGeom prst="rect">
            <a:avLst/>
          </a:prstGeom>
          <a:noFill/>
        </p:spPr>
      </p:pic>
      <p:sp>
        <p:nvSpPr>
          <p:cNvPr id="16" name="Date Placeholder 3">
            <a:extLst>
              <a:ext uri="{FF2B5EF4-FFF2-40B4-BE49-F238E27FC236}">
                <a16:creationId xmlns:a16="http://schemas.microsoft.com/office/drawing/2014/main" id="{1F044AAC-B761-4B43-A7F5-E83A2E6C3D2E}"/>
              </a:ext>
            </a:extLst>
          </p:cNvPr>
          <p:cNvSpPr>
            <a:spLocks noGrp="1"/>
          </p:cNvSpPr>
          <p:nvPr>
            <p:ph type="dt" sz="half" idx="10"/>
          </p:nvPr>
        </p:nvSpPr>
        <p:spPr>
          <a:xfrm>
            <a:off x="912628" y="6356350"/>
            <a:ext cx="2743200" cy="365125"/>
          </a:xfrm>
        </p:spPr>
        <p:txBody>
          <a:bodyPr/>
          <a:lstStyle/>
          <a:p>
            <a:pPr>
              <a:spcAft>
                <a:spcPts val="600"/>
              </a:spcAft>
            </a:pPr>
            <a:fld id="{238A62C4-9532-477E-82D0-1BD0CBC71971}" type="datetime1">
              <a:rPr lang="en-US" smtClean="0"/>
              <a:pPr>
                <a:spcAft>
                  <a:spcPts val="600"/>
                </a:spcAft>
              </a:pPr>
              <a:t>8/5/2023</a:t>
            </a:fld>
            <a:endParaRPr lang="en-US" dirty="0"/>
          </a:p>
        </p:txBody>
      </p:sp>
      <p:sp>
        <p:nvSpPr>
          <p:cNvPr id="17" name="Footer Placeholder 4">
            <a:extLst>
              <a:ext uri="{FF2B5EF4-FFF2-40B4-BE49-F238E27FC236}">
                <a16:creationId xmlns:a16="http://schemas.microsoft.com/office/drawing/2014/main" id="{5A5D6226-C153-4C5F-B30C-5656FEDF3F73}"/>
              </a:ext>
            </a:extLst>
          </p:cNvPr>
          <p:cNvSpPr>
            <a:spLocks noGrp="1"/>
          </p:cNvSpPr>
          <p:nvPr>
            <p:ph type="ftr" sz="quarter" idx="11"/>
          </p:nvPr>
        </p:nvSpPr>
        <p:spPr>
          <a:xfrm>
            <a:off x="6767622" y="6356350"/>
            <a:ext cx="4040373" cy="365125"/>
          </a:xfrm>
        </p:spPr>
        <p:txBody>
          <a:bodyPr/>
          <a:lstStyle/>
          <a:p>
            <a:pPr>
              <a:spcAft>
                <a:spcPts val="600"/>
              </a:spcAft>
            </a:pPr>
            <a:r>
              <a:rPr lang="en-US">
                <a:solidFill>
                  <a:srgbClr val="FFFFFF"/>
                </a:solidFill>
                <a:effectLst>
                  <a:outerShdw blurRad="38100" dist="38100" dir="2700000" algn="tl">
                    <a:srgbClr val="000000">
                      <a:alpha val="43137"/>
                    </a:srgbClr>
                  </a:outerShdw>
                </a:effectLst>
              </a:rPr>
              <a:t>Sample Footer Text</a:t>
            </a:r>
          </a:p>
        </p:txBody>
      </p:sp>
      <p:sp>
        <p:nvSpPr>
          <p:cNvPr id="18" name="Slide Number Placeholder 5">
            <a:extLst>
              <a:ext uri="{FF2B5EF4-FFF2-40B4-BE49-F238E27FC236}">
                <a16:creationId xmlns:a16="http://schemas.microsoft.com/office/drawing/2014/main" id="{86091187-3CD7-4891-BB4A-9A3F2309F149}"/>
              </a:ext>
            </a:extLst>
          </p:cNvPr>
          <p:cNvSpPr>
            <a:spLocks noGrp="1"/>
          </p:cNvSpPr>
          <p:nvPr>
            <p:ph type="sldNum" sz="quarter" idx="12"/>
          </p:nvPr>
        </p:nvSpPr>
        <p:spPr>
          <a:xfrm>
            <a:off x="10807995" y="6356350"/>
            <a:ext cx="723014" cy="365125"/>
          </a:xfrm>
        </p:spPr>
        <p:txBody>
          <a:bodyPr/>
          <a:lstStyle/>
          <a:p>
            <a:pPr>
              <a:spcAft>
                <a:spcPts val="600"/>
              </a:spcAft>
            </a:pPr>
            <a:fld id="{2B6A0707-BFCA-4BDD-8B25-E2A14A0F80A6}" type="slidenum">
              <a:rPr lang="en-US" smtClean="0">
                <a:solidFill>
                  <a:srgbClr val="FFFFFF"/>
                </a:solidFill>
                <a:effectLst>
                  <a:outerShdw blurRad="38100" dist="38100" dir="2700000" algn="tl">
                    <a:srgbClr val="000000">
                      <a:alpha val="43137"/>
                    </a:srgbClr>
                  </a:outerShdw>
                </a:effectLst>
              </a:rPr>
              <a:pPr>
                <a:spcAft>
                  <a:spcPts val="600"/>
                </a:spcAft>
              </a:pPr>
              <a:t>2</a:t>
            </a:fld>
            <a:endParaRPr lang="en-US">
              <a:solidFill>
                <a:srgbClr val="FFFFFF"/>
              </a:solidFill>
              <a:effectLst>
                <a:outerShdw blurRad="38100" dist="38100" dir="2700000" algn="tl">
                  <a:srgbClr val="000000">
                    <a:alpha val="43137"/>
                  </a:srgbClr>
                </a:outerShdw>
              </a:effectLst>
            </a:endParaRPr>
          </a:p>
        </p:txBody>
      </p:sp>
      <p:pic>
        <p:nvPicPr>
          <p:cNvPr id="4" name="Recorded Sound">
            <a:hlinkClick r:id="" action="ppaction://media"/>
            <a:extLst>
              <a:ext uri="{FF2B5EF4-FFF2-40B4-BE49-F238E27FC236}">
                <a16:creationId xmlns:a16="http://schemas.microsoft.com/office/drawing/2014/main" id="{3E78B181-CCBC-B7CC-9C99-C7859F702B8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31009" y="6234112"/>
            <a:ext cx="487363" cy="487363"/>
          </a:xfrm>
          <a:prstGeom prst="rect">
            <a:avLst/>
          </a:prstGeom>
        </p:spPr>
      </p:pic>
    </p:spTree>
    <p:extLst>
      <p:ext uri="{BB962C8B-B14F-4D97-AF65-F5344CB8AC3E}">
        <p14:creationId xmlns:p14="http://schemas.microsoft.com/office/powerpoint/2010/main" val="192337677"/>
      </p:ext>
    </p:extLst>
  </p:cSld>
  <p:clrMapOvr>
    <a:masterClrMapping/>
  </p:clrMapOvr>
  <mc:AlternateContent xmlns:mc="http://schemas.openxmlformats.org/markup-compatibility/2006" xmlns:p14="http://schemas.microsoft.com/office/powerpoint/2010/main">
    <mc:Choice Requires="p14">
      <p:transition spd="slow" p14:dur="2000" advTm="15950"/>
    </mc:Choice>
    <mc:Fallback xmlns="">
      <p:transition spd="slow" advTm="159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BB1A5-88A3-522E-FF04-2B6E02FCB5A9}"/>
              </a:ext>
            </a:extLst>
          </p:cNvPr>
          <p:cNvSpPr>
            <a:spLocks noGrp="1"/>
          </p:cNvSpPr>
          <p:nvPr>
            <p:ph type="title"/>
          </p:nvPr>
        </p:nvSpPr>
        <p:spPr>
          <a:xfrm>
            <a:off x="914401" y="1371600"/>
            <a:ext cx="3943762" cy="1314443"/>
          </a:xfrm>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6C35E27E-1AD7-E845-96F5-C8E0A57D791E}"/>
              </a:ext>
            </a:extLst>
          </p:cNvPr>
          <p:cNvSpPr>
            <a:spLocks noGrp="1"/>
          </p:cNvSpPr>
          <p:nvPr>
            <p:ph idx="1"/>
          </p:nvPr>
        </p:nvSpPr>
        <p:spPr>
          <a:xfrm>
            <a:off x="914400" y="2853369"/>
            <a:ext cx="3943762" cy="3088460"/>
          </a:xfrm>
        </p:spPr>
        <p:txBody>
          <a:bodyPr>
            <a:normAutofit/>
          </a:bodyPr>
          <a:lstStyle/>
          <a:p>
            <a:pPr>
              <a:lnSpc>
                <a:spcPct val="110000"/>
              </a:lnSpc>
              <a:buFont typeface="Arial" panose="020B0604020202020204" pitchFamily="34" charset="0"/>
              <a:buChar char="•"/>
            </a:pPr>
            <a:r>
              <a:rPr lang="en-US" sz="1600" dirty="0">
                <a:solidFill>
                  <a:srgbClr val="374151"/>
                </a:solidFill>
                <a:latin typeface="Söhne"/>
              </a:rPr>
              <a:t>Analyzing the Amazon fine food reviews dataset in the Business Analytics Capstone Project</a:t>
            </a:r>
          </a:p>
          <a:p>
            <a:pPr>
              <a:lnSpc>
                <a:spcPct val="110000"/>
              </a:lnSpc>
              <a:buFont typeface="Arial" panose="020B0604020202020204" pitchFamily="34" charset="0"/>
              <a:buChar char="•"/>
            </a:pPr>
            <a:r>
              <a:rPr lang="en-US" sz="1600" dirty="0">
                <a:solidFill>
                  <a:srgbClr val="374151"/>
                </a:solidFill>
                <a:latin typeface="Söhne"/>
              </a:rPr>
              <a:t>Identifying patterns and trends in customer sentiment and product insights</a:t>
            </a:r>
          </a:p>
          <a:p>
            <a:pPr>
              <a:lnSpc>
                <a:spcPct val="110000"/>
              </a:lnSpc>
              <a:buFont typeface="Arial" panose="020B0604020202020204" pitchFamily="34" charset="0"/>
              <a:buChar char="•"/>
            </a:pPr>
            <a:r>
              <a:rPr lang="en-US" sz="1600" dirty="0">
                <a:solidFill>
                  <a:srgbClr val="374151"/>
                </a:solidFill>
                <a:latin typeface="Söhne"/>
              </a:rPr>
              <a:t>Exploring consumer preferences and assessing product success</a:t>
            </a:r>
          </a:p>
          <a:p>
            <a:pPr>
              <a:lnSpc>
                <a:spcPct val="110000"/>
              </a:lnSpc>
              <a:buFont typeface="Arial" panose="020B0604020202020204" pitchFamily="34" charset="0"/>
              <a:buChar char="•"/>
            </a:pPr>
            <a:r>
              <a:rPr lang="en-US" sz="1600" dirty="0">
                <a:solidFill>
                  <a:srgbClr val="374151"/>
                </a:solidFill>
                <a:latin typeface="Söhne"/>
              </a:rPr>
              <a:t>Providing actionable ideas for improving business strategies</a:t>
            </a:r>
          </a:p>
          <a:p>
            <a:pPr>
              <a:lnSpc>
                <a:spcPct val="110000"/>
              </a:lnSpc>
            </a:pPr>
            <a:endParaRPr lang="en-US" sz="1400" dirty="0"/>
          </a:p>
        </p:txBody>
      </p:sp>
      <p:pic>
        <p:nvPicPr>
          <p:cNvPr id="5" name="Picture 4" descr="Graph">
            <a:extLst>
              <a:ext uri="{FF2B5EF4-FFF2-40B4-BE49-F238E27FC236}">
                <a16:creationId xmlns:a16="http://schemas.microsoft.com/office/drawing/2014/main" id="{2A106123-5D6A-70ED-DA98-E7FBAE640599}"/>
              </a:ext>
            </a:extLst>
          </p:cNvPr>
          <p:cNvPicPr>
            <a:picLocks noChangeAspect="1"/>
          </p:cNvPicPr>
          <p:nvPr/>
        </p:nvPicPr>
        <p:blipFill rotWithShape="1">
          <a:blip r:embed="rId4"/>
          <a:srcRect l="14691" r="25957"/>
          <a:stretch/>
        </p:blipFill>
        <p:spPr>
          <a:xfrm>
            <a:off x="5679453" y="10"/>
            <a:ext cx="6512547" cy="6857990"/>
          </a:xfrm>
          <a:prstGeom prst="rect">
            <a:avLst/>
          </a:prstGeom>
          <a:noFill/>
        </p:spPr>
      </p:pic>
      <p:sp>
        <p:nvSpPr>
          <p:cNvPr id="9" name="Date Placeholder 3">
            <a:extLst>
              <a:ext uri="{FF2B5EF4-FFF2-40B4-BE49-F238E27FC236}">
                <a16:creationId xmlns:a16="http://schemas.microsoft.com/office/drawing/2014/main" id="{1F044AAC-B761-4B43-A7F5-E83A2E6C3D2E}"/>
              </a:ext>
            </a:extLst>
          </p:cNvPr>
          <p:cNvSpPr>
            <a:spLocks noGrp="1"/>
          </p:cNvSpPr>
          <p:nvPr>
            <p:ph type="dt" sz="half" idx="10"/>
          </p:nvPr>
        </p:nvSpPr>
        <p:spPr>
          <a:xfrm>
            <a:off x="912628" y="6356350"/>
            <a:ext cx="2743200" cy="365125"/>
          </a:xfrm>
        </p:spPr>
        <p:txBody>
          <a:bodyPr/>
          <a:lstStyle/>
          <a:p>
            <a:pPr>
              <a:spcAft>
                <a:spcPts val="600"/>
              </a:spcAft>
            </a:pPr>
            <a:fld id="{238A62C4-9532-477E-82D0-1BD0CBC71971}" type="datetime1">
              <a:rPr lang="en-US" smtClean="0"/>
              <a:pPr>
                <a:spcAft>
                  <a:spcPts val="600"/>
                </a:spcAft>
              </a:pPr>
              <a:t>8/5/2023</a:t>
            </a:fld>
            <a:endParaRPr lang="en-US" dirty="0"/>
          </a:p>
        </p:txBody>
      </p:sp>
      <p:sp>
        <p:nvSpPr>
          <p:cNvPr id="11" name="Footer Placeholder 4">
            <a:extLst>
              <a:ext uri="{FF2B5EF4-FFF2-40B4-BE49-F238E27FC236}">
                <a16:creationId xmlns:a16="http://schemas.microsoft.com/office/drawing/2014/main" id="{5A5D6226-C153-4C5F-B30C-5656FEDF3F73}"/>
              </a:ext>
            </a:extLst>
          </p:cNvPr>
          <p:cNvSpPr>
            <a:spLocks noGrp="1"/>
          </p:cNvSpPr>
          <p:nvPr>
            <p:ph type="ftr" sz="quarter" idx="11"/>
          </p:nvPr>
        </p:nvSpPr>
        <p:spPr>
          <a:xfrm>
            <a:off x="6767622" y="6356350"/>
            <a:ext cx="4040373" cy="365125"/>
          </a:xfrm>
        </p:spPr>
        <p:txBody>
          <a:bodyPr/>
          <a:lstStyle/>
          <a:p>
            <a:pPr>
              <a:spcAft>
                <a:spcPts val="600"/>
              </a:spcAft>
            </a:pPr>
            <a:r>
              <a:rPr lang="en-US">
                <a:solidFill>
                  <a:srgbClr val="FFFFFF"/>
                </a:solidFill>
                <a:effectLst>
                  <a:outerShdw blurRad="38100" dist="38100" dir="2700000" algn="tl">
                    <a:srgbClr val="000000">
                      <a:alpha val="43137"/>
                    </a:srgbClr>
                  </a:outerShdw>
                </a:effectLst>
              </a:rPr>
              <a:t>Sample Footer Text</a:t>
            </a:r>
          </a:p>
        </p:txBody>
      </p:sp>
      <p:sp>
        <p:nvSpPr>
          <p:cNvPr id="13" name="Slide Number Placeholder 5">
            <a:extLst>
              <a:ext uri="{FF2B5EF4-FFF2-40B4-BE49-F238E27FC236}">
                <a16:creationId xmlns:a16="http://schemas.microsoft.com/office/drawing/2014/main" id="{86091187-3CD7-4891-BB4A-9A3F2309F149}"/>
              </a:ext>
            </a:extLst>
          </p:cNvPr>
          <p:cNvSpPr>
            <a:spLocks noGrp="1"/>
          </p:cNvSpPr>
          <p:nvPr>
            <p:ph type="sldNum" sz="quarter" idx="12"/>
          </p:nvPr>
        </p:nvSpPr>
        <p:spPr>
          <a:xfrm>
            <a:off x="10807995" y="6356350"/>
            <a:ext cx="723014" cy="365125"/>
          </a:xfrm>
        </p:spPr>
        <p:txBody>
          <a:bodyPr/>
          <a:lstStyle/>
          <a:p>
            <a:pPr>
              <a:spcAft>
                <a:spcPts val="600"/>
              </a:spcAft>
            </a:pPr>
            <a:fld id="{2B6A0707-BFCA-4BDD-8B25-E2A14A0F80A6}" type="slidenum">
              <a:rPr lang="en-US" smtClean="0">
                <a:solidFill>
                  <a:srgbClr val="FFFFFF"/>
                </a:solidFill>
                <a:effectLst>
                  <a:outerShdw blurRad="38100" dist="38100" dir="2700000" algn="tl">
                    <a:srgbClr val="000000">
                      <a:alpha val="43137"/>
                    </a:srgbClr>
                  </a:outerShdw>
                </a:effectLst>
              </a:rPr>
              <a:pPr>
                <a:spcAft>
                  <a:spcPts val="600"/>
                </a:spcAft>
              </a:pPr>
              <a:t>3</a:t>
            </a:fld>
            <a:endParaRPr lang="en-US">
              <a:solidFill>
                <a:srgbClr val="FFFFFF"/>
              </a:solidFill>
              <a:effectLst>
                <a:outerShdw blurRad="38100" dist="38100" dir="2700000" algn="tl">
                  <a:srgbClr val="000000">
                    <a:alpha val="43137"/>
                  </a:srgbClr>
                </a:outerShdw>
              </a:effectLst>
            </a:endParaRPr>
          </a:p>
        </p:txBody>
      </p:sp>
      <p:pic>
        <p:nvPicPr>
          <p:cNvPr id="6" name="Recorded Sound">
            <a:hlinkClick r:id="" action="ppaction://media"/>
            <a:extLst>
              <a:ext uri="{FF2B5EF4-FFF2-40B4-BE49-F238E27FC236}">
                <a16:creationId xmlns:a16="http://schemas.microsoft.com/office/drawing/2014/main" id="{E50298DB-76A5-F6FA-3566-A16974777D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4141" y="6356350"/>
            <a:ext cx="487363" cy="471033"/>
          </a:xfrm>
          <a:prstGeom prst="rect">
            <a:avLst/>
          </a:prstGeom>
        </p:spPr>
      </p:pic>
    </p:spTree>
    <p:extLst>
      <p:ext uri="{BB962C8B-B14F-4D97-AF65-F5344CB8AC3E}">
        <p14:creationId xmlns:p14="http://schemas.microsoft.com/office/powerpoint/2010/main" val="1051937507"/>
      </p:ext>
    </p:extLst>
  </p:cSld>
  <p:clrMapOvr>
    <a:masterClrMapping/>
  </p:clrMapOvr>
  <mc:AlternateContent xmlns:mc="http://schemas.openxmlformats.org/markup-compatibility/2006" xmlns:p14="http://schemas.microsoft.com/office/powerpoint/2010/main">
    <mc:Choice Requires="p14">
      <p:transition spd="slow" p14:dur="2000" advTm="26567"/>
    </mc:Choice>
    <mc:Fallback xmlns="">
      <p:transition spd="slow" advTm="265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57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A6534-5A1E-4140-9B80-D974A26D005F}"/>
              </a:ext>
            </a:extLst>
          </p:cNvPr>
          <p:cNvSpPr>
            <a:spLocks noGrp="1"/>
          </p:cNvSpPr>
          <p:nvPr>
            <p:ph type="title"/>
          </p:nvPr>
        </p:nvSpPr>
        <p:spPr>
          <a:xfrm>
            <a:off x="914400" y="1371600"/>
            <a:ext cx="4533900" cy="3591463"/>
          </a:xfrm>
        </p:spPr>
        <p:txBody>
          <a:bodyPr anchor="t">
            <a:normAutofit/>
          </a:bodyPr>
          <a:lstStyle/>
          <a:p>
            <a:r>
              <a:rPr lang="en-US" dirty="0"/>
              <a:t>Scope &amp; Objectives</a:t>
            </a:r>
          </a:p>
        </p:txBody>
      </p:sp>
      <p:sp>
        <p:nvSpPr>
          <p:cNvPr id="3" name="Content Placeholder 2">
            <a:extLst>
              <a:ext uri="{FF2B5EF4-FFF2-40B4-BE49-F238E27FC236}">
                <a16:creationId xmlns:a16="http://schemas.microsoft.com/office/drawing/2014/main" id="{04B97108-FD31-EED1-8F7F-1BF0420985A1}"/>
              </a:ext>
            </a:extLst>
          </p:cNvPr>
          <p:cNvSpPr>
            <a:spLocks noGrp="1"/>
          </p:cNvSpPr>
          <p:nvPr>
            <p:ph idx="1"/>
          </p:nvPr>
        </p:nvSpPr>
        <p:spPr>
          <a:xfrm>
            <a:off x="6400799" y="1439141"/>
            <a:ext cx="4795405" cy="4352059"/>
          </a:xfrm>
        </p:spPr>
        <p:txBody>
          <a:bodyPr>
            <a:normAutofit fontScale="85000" lnSpcReduction="20000"/>
          </a:bodyPr>
          <a:lstStyle/>
          <a:p>
            <a:pPr marL="0" indent="0">
              <a:lnSpc>
                <a:spcPct val="110000"/>
              </a:lnSpc>
              <a:buNone/>
            </a:pPr>
            <a:r>
              <a:rPr lang="en-US" sz="1900" b="1" dirty="0">
                <a:solidFill>
                  <a:srgbClr val="374151"/>
                </a:solidFill>
                <a:latin typeface="Söhne"/>
              </a:rPr>
              <a:t>Scope:</a:t>
            </a:r>
          </a:p>
          <a:p>
            <a:pPr>
              <a:lnSpc>
                <a:spcPct val="110000"/>
              </a:lnSpc>
              <a:buFont typeface="Arial" panose="020B0604020202020204" pitchFamily="34" charset="0"/>
              <a:buChar char="•"/>
            </a:pPr>
            <a:r>
              <a:rPr lang="en-US" sz="1900" dirty="0">
                <a:solidFill>
                  <a:srgbClr val="374151"/>
                </a:solidFill>
                <a:latin typeface="Söhne"/>
              </a:rPr>
              <a:t>Providing insights for product improvement, decision-making, and customer engagement</a:t>
            </a:r>
          </a:p>
          <a:p>
            <a:pPr>
              <a:lnSpc>
                <a:spcPct val="110000"/>
              </a:lnSpc>
              <a:buFont typeface="Arial" panose="020B0604020202020204" pitchFamily="34" charset="0"/>
              <a:buChar char="•"/>
            </a:pPr>
            <a:r>
              <a:rPr lang="en-US" sz="1900" dirty="0">
                <a:solidFill>
                  <a:srgbClr val="374151"/>
                </a:solidFill>
                <a:latin typeface="Söhne"/>
              </a:rPr>
              <a:t>Enhancing understanding of customer sentiments for merchants and producers</a:t>
            </a:r>
          </a:p>
          <a:p>
            <a:pPr marL="0" indent="0">
              <a:lnSpc>
                <a:spcPct val="110000"/>
              </a:lnSpc>
              <a:buNone/>
            </a:pPr>
            <a:r>
              <a:rPr lang="en-US" sz="1900" b="1" dirty="0">
                <a:solidFill>
                  <a:srgbClr val="374151"/>
                </a:solidFill>
                <a:latin typeface="Söhne"/>
              </a:rPr>
              <a:t>Objectives:</a:t>
            </a:r>
          </a:p>
          <a:p>
            <a:pPr>
              <a:lnSpc>
                <a:spcPct val="110000"/>
              </a:lnSpc>
              <a:buFont typeface="Arial" panose="020B0604020202020204" pitchFamily="34" charset="0"/>
              <a:buChar char="•"/>
            </a:pPr>
            <a:r>
              <a:rPr lang="en-US" sz="1900" dirty="0">
                <a:solidFill>
                  <a:srgbClr val="374151"/>
                </a:solidFill>
                <a:latin typeface="Söhne"/>
              </a:rPr>
              <a:t>Analyzing the Amazon fine food reviews dataset in the Business Analytics Capstone Project</a:t>
            </a:r>
          </a:p>
          <a:p>
            <a:pPr>
              <a:lnSpc>
                <a:spcPct val="110000"/>
              </a:lnSpc>
              <a:buFont typeface="Arial" panose="020B0604020202020204" pitchFamily="34" charset="0"/>
              <a:buChar char="•"/>
            </a:pPr>
            <a:r>
              <a:rPr lang="en-US" sz="1900" dirty="0">
                <a:solidFill>
                  <a:srgbClr val="374151"/>
                </a:solidFill>
                <a:latin typeface="Söhne"/>
              </a:rPr>
              <a:t>Identifying patterns and trends in customer sentiment and product insights</a:t>
            </a:r>
          </a:p>
          <a:p>
            <a:pPr>
              <a:lnSpc>
                <a:spcPct val="110000"/>
              </a:lnSpc>
              <a:buFont typeface="Arial" panose="020B0604020202020204" pitchFamily="34" charset="0"/>
              <a:buChar char="•"/>
            </a:pPr>
            <a:r>
              <a:rPr lang="en-US" sz="1900" dirty="0">
                <a:solidFill>
                  <a:srgbClr val="374151"/>
                </a:solidFill>
                <a:latin typeface="Söhne"/>
              </a:rPr>
              <a:t>Exploring consumer preferences and assessing product success</a:t>
            </a:r>
          </a:p>
          <a:p>
            <a:pPr>
              <a:lnSpc>
                <a:spcPct val="110000"/>
              </a:lnSpc>
              <a:buFont typeface="Arial" panose="020B0604020202020204" pitchFamily="34" charset="0"/>
              <a:buChar char="•"/>
            </a:pPr>
            <a:r>
              <a:rPr lang="en-US" sz="1900" dirty="0">
                <a:solidFill>
                  <a:srgbClr val="374151"/>
                </a:solidFill>
                <a:latin typeface="Söhne"/>
              </a:rPr>
              <a:t>Providing actionable ideas for improving business strategies</a:t>
            </a:r>
          </a:p>
          <a:p>
            <a:pPr marL="0" indent="0">
              <a:lnSpc>
                <a:spcPct val="110000"/>
              </a:lnSpc>
              <a:buNone/>
            </a:pPr>
            <a:endParaRPr lang="en-US" sz="1400" dirty="0"/>
          </a:p>
        </p:txBody>
      </p:sp>
      <p:sp>
        <p:nvSpPr>
          <p:cNvPr id="8" name="Date Placeholder 3">
            <a:extLst>
              <a:ext uri="{FF2B5EF4-FFF2-40B4-BE49-F238E27FC236}">
                <a16:creationId xmlns:a16="http://schemas.microsoft.com/office/drawing/2014/main" id="{3F3B7F5A-1B06-4815-B7EB-049C6AFC172C}"/>
              </a:ext>
            </a:extLst>
          </p:cNvPr>
          <p:cNvSpPr>
            <a:spLocks noGrp="1"/>
          </p:cNvSpPr>
          <p:nvPr>
            <p:ph type="dt" sz="half" idx="10"/>
          </p:nvPr>
        </p:nvSpPr>
        <p:spPr>
          <a:xfrm>
            <a:off x="912628" y="6356350"/>
            <a:ext cx="2743200" cy="365125"/>
          </a:xfrm>
        </p:spPr>
        <p:txBody>
          <a:bodyPr/>
          <a:lstStyle/>
          <a:p>
            <a:pPr>
              <a:spcAft>
                <a:spcPts val="600"/>
              </a:spcAft>
            </a:pPr>
            <a:fld id="{809CB3E0-44A8-4F4D-B84D-B60FA2C2393B}" type="datetime1">
              <a:rPr lang="en-US" smtClean="0"/>
              <a:pPr>
                <a:spcAft>
                  <a:spcPts val="600"/>
                </a:spcAft>
              </a:pPr>
              <a:t>8/5/2023</a:t>
            </a:fld>
            <a:endParaRPr lang="en-US"/>
          </a:p>
        </p:txBody>
      </p:sp>
      <p:sp>
        <p:nvSpPr>
          <p:cNvPr id="10" name="Footer Placeholder 4">
            <a:extLst>
              <a:ext uri="{FF2B5EF4-FFF2-40B4-BE49-F238E27FC236}">
                <a16:creationId xmlns:a16="http://schemas.microsoft.com/office/drawing/2014/main" id="{2E740899-0F0E-42D8-ACE8-A38B9E3294FF}"/>
              </a:ext>
            </a:extLst>
          </p:cNvPr>
          <p:cNvSpPr>
            <a:spLocks noGrp="1"/>
          </p:cNvSpPr>
          <p:nvPr>
            <p:ph type="ftr" sz="quarter" idx="11"/>
          </p:nvPr>
        </p:nvSpPr>
        <p:spPr>
          <a:xfrm>
            <a:off x="6767622" y="6356350"/>
            <a:ext cx="4040373" cy="365125"/>
          </a:xfrm>
        </p:spPr>
        <p:txBody>
          <a:bodyPr/>
          <a:lstStyle/>
          <a:p>
            <a:pPr>
              <a:spcAft>
                <a:spcPts val="600"/>
              </a:spcAft>
            </a:pPr>
            <a:r>
              <a:rPr lang="en-US"/>
              <a:t>Sample Footer Text</a:t>
            </a:r>
          </a:p>
        </p:txBody>
      </p:sp>
      <p:sp>
        <p:nvSpPr>
          <p:cNvPr id="12" name="Slide Number Placeholder 5">
            <a:extLst>
              <a:ext uri="{FF2B5EF4-FFF2-40B4-BE49-F238E27FC236}">
                <a16:creationId xmlns:a16="http://schemas.microsoft.com/office/drawing/2014/main" id="{2298BF2C-AFD8-4232-9364-E649CD10DFF4}"/>
              </a:ext>
            </a:extLst>
          </p:cNvPr>
          <p:cNvSpPr>
            <a:spLocks noGrp="1"/>
          </p:cNvSpPr>
          <p:nvPr>
            <p:ph type="sldNum" sz="quarter" idx="12"/>
          </p:nvPr>
        </p:nvSpPr>
        <p:spPr>
          <a:xfrm>
            <a:off x="10807995" y="6356350"/>
            <a:ext cx="723014" cy="365125"/>
          </a:xfrm>
        </p:spPr>
        <p:txBody>
          <a:bodyPr/>
          <a:lstStyle/>
          <a:p>
            <a:pPr>
              <a:spcAft>
                <a:spcPts val="600"/>
              </a:spcAft>
            </a:pPr>
            <a:fld id="{2B6A0707-BFCA-4BDD-8B25-E2A14A0F80A6}" type="slidenum">
              <a:rPr lang="en-US" smtClean="0"/>
              <a:pPr>
                <a:spcAft>
                  <a:spcPts val="600"/>
                </a:spcAft>
              </a:pPr>
              <a:t>4</a:t>
            </a:fld>
            <a:endParaRPr lang="en-US"/>
          </a:p>
        </p:txBody>
      </p:sp>
      <p:pic>
        <p:nvPicPr>
          <p:cNvPr id="5" name="Recorded Sound">
            <a:hlinkClick r:id="" action="ppaction://media"/>
            <a:extLst>
              <a:ext uri="{FF2B5EF4-FFF2-40B4-BE49-F238E27FC236}">
                <a16:creationId xmlns:a16="http://schemas.microsoft.com/office/drawing/2014/main" id="{9434D0E6-C7DB-BE41-49D2-BC530FA313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43646" y="5847777"/>
            <a:ext cx="487363" cy="487363"/>
          </a:xfrm>
          <a:prstGeom prst="rect">
            <a:avLst/>
          </a:prstGeom>
        </p:spPr>
      </p:pic>
    </p:spTree>
    <p:extLst>
      <p:ext uri="{BB962C8B-B14F-4D97-AF65-F5344CB8AC3E}">
        <p14:creationId xmlns:p14="http://schemas.microsoft.com/office/powerpoint/2010/main" val="951343950"/>
      </p:ext>
    </p:extLst>
  </p:cSld>
  <p:clrMapOvr>
    <a:masterClrMapping/>
  </p:clrMapOvr>
  <mc:AlternateContent xmlns:mc="http://schemas.openxmlformats.org/markup-compatibility/2006" xmlns:p14="http://schemas.microsoft.com/office/powerpoint/2010/main">
    <mc:Choice Requires="p14">
      <p:transition spd="slow" p14:dur="2000" advTm="35458"/>
    </mc:Choice>
    <mc:Fallback xmlns="">
      <p:transition spd="slow" advTm="35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6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433AA-1B71-E47B-7123-BF868C1CDB3B}"/>
              </a:ext>
            </a:extLst>
          </p:cNvPr>
          <p:cNvSpPr>
            <a:spLocks noGrp="1"/>
          </p:cNvSpPr>
          <p:nvPr>
            <p:ph type="ctrTitle"/>
          </p:nvPr>
        </p:nvSpPr>
        <p:spPr>
          <a:xfrm>
            <a:off x="914401" y="914400"/>
            <a:ext cx="4035055" cy="2996649"/>
          </a:xfrm>
        </p:spPr>
        <p:txBody>
          <a:bodyPr anchor="t">
            <a:normAutofit/>
          </a:bodyPr>
          <a:lstStyle/>
          <a:p>
            <a:r>
              <a:rPr lang="en-US"/>
              <a:t>Dataset</a:t>
            </a:r>
            <a:endParaRPr lang="en-US" dirty="0"/>
          </a:p>
        </p:txBody>
      </p:sp>
      <p:sp>
        <p:nvSpPr>
          <p:cNvPr id="9" name="Subtitle 2">
            <a:extLst>
              <a:ext uri="{FF2B5EF4-FFF2-40B4-BE49-F238E27FC236}">
                <a16:creationId xmlns:a16="http://schemas.microsoft.com/office/drawing/2014/main" id="{A580AF8F-5F77-4E1B-B878-E4736CD49701}"/>
              </a:ext>
            </a:extLst>
          </p:cNvPr>
          <p:cNvSpPr>
            <a:spLocks noGrp="1"/>
          </p:cNvSpPr>
          <p:nvPr>
            <p:ph type="subTitle" idx="1"/>
          </p:nvPr>
        </p:nvSpPr>
        <p:spPr>
          <a:xfrm>
            <a:off x="914401" y="5248504"/>
            <a:ext cx="4035055" cy="950275"/>
          </a:xfrm>
        </p:spPr>
        <p:txBody>
          <a:bodyPr anchor="t">
            <a:normAutofit/>
          </a:bodyPr>
          <a:lstStyle/>
          <a:p>
            <a:endParaRPr lang="en-US" sz="1800" dirty="0">
              <a:latin typeface="+mn-lt"/>
            </a:endParaRPr>
          </a:p>
        </p:txBody>
      </p:sp>
      <p:pic>
        <p:nvPicPr>
          <p:cNvPr id="4" name="image4.jpeg" descr="A picture containing text, screenshot, font  Description automatically generated">
            <a:extLst>
              <a:ext uri="{FF2B5EF4-FFF2-40B4-BE49-F238E27FC236}">
                <a16:creationId xmlns:a16="http://schemas.microsoft.com/office/drawing/2014/main" id="{38EE01C0-E542-B487-D47B-F2ECC553DEE0}"/>
              </a:ext>
            </a:extLst>
          </p:cNvPr>
          <p:cNvPicPr>
            <a:picLocks noGrp="1" noChangeAspect="1"/>
          </p:cNvPicPr>
          <p:nvPr>
            <p:ph idx="4294967295"/>
          </p:nvPr>
        </p:nvPicPr>
        <p:blipFill>
          <a:blip r:embed="rId4" cstate="print"/>
          <a:stretch>
            <a:fillRect/>
          </a:stretch>
        </p:blipFill>
        <p:spPr>
          <a:xfrm>
            <a:off x="5748570" y="1457013"/>
            <a:ext cx="5799963" cy="3943974"/>
          </a:xfrm>
          <a:prstGeom prst="rect">
            <a:avLst/>
          </a:prstGeom>
          <a:noFill/>
        </p:spPr>
      </p:pic>
      <p:sp>
        <p:nvSpPr>
          <p:cNvPr id="11" name="Date Placeholder 3">
            <a:extLst>
              <a:ext uri="{FF2B5EF4-FFF2-40B4-BE49-F238E27FC236}">
                <a16:creationId xmlns:a16="http://schemas.microsoft.com/office/drawing/2014/main" id="{E36EB3A5-E8FB-48A5-BB59-1E449A9F73BB}"/>
              </a:ext>
            </a:extLst>
          </p:cNvPr>
          <p:cNvSpPr>
            <a:spLocks noGrp="1"/>
          </p:cNvSpPr>
          <p:nvPr>
            <p:ph type="dt" sz="half" idx="10"/>
          </p:nvPr>
        </p:nvSpPr>
        <p:spPr>
          <a:xfrm>
            <a:off x="912628" y="6356350"/>
            <a:ext cx="2743200" cy="365125"/>
          </a:xfrm>
        </p:spPr>
        <p:txBody>
          <a:bodyPr/>
          <a:lstStyle/>
          <a:p>
            <a:pPr>
              <a:spcAft>
                <a:spcPts val="600"/>
              </a:spcAft>
            </a:pPr>
            <a:fld id="{47B991A3-FCCB-4921-B21C-3336FFF5089B}" type="datetime1">
              <a:rPr lang="en-US" smtClean="0"/>
              <a:pPr>
                <a:spcAft>
                  <a:spcPts val="600"/>
                </a:spcAft>
              </a:pPr>
              <a:t>8/5/2023</a:t>
            </a:fld>
            <a:endParaRPr lang="en-US"/>
          </a:p>
        </p:txBody>
      </p:sp>
      <p:sp>
        <p:nvSpPr>
          <p:cNvPr id="13" name="Footer Placeholder 4">
            <a:extLst>
              <a:ext uri="{FF2B5EF4-FFF2-40B4-BE49-F238E27FC236}">
                <a16:creationId xmlns:a16="http://schemas.microsoft.com/office/drawing/2014/main" id="{4B21C378-352D-4BF8-BD65-16270960EBE4}"/>
              </a:ext>
            </a:extLst>
          </p:cNvPr>
          <p:cNvSpPr>
            <a:spLocks noGrp="1"/>
          </p:cNvSpPr>
          <p:nvPr>
            <p:ph type="ftr" sz="quarter" idx="11"/>
          </p:nvPr>
        </p:nvSpPr>
        <p:spPr>
          <a:xfrm>
            <a:off x="6767622" y="6356350"/>
            <a:ext cx="4040373" cy="365125"/>
          </a:xfrm>
        </p:spPr>
        <p:txBody>
          <a:bodyPr/>
          <a:lstStyle/>
          <a:p>
            <a:pPr>
              <a:spcAft>
                <a:spcPts val="600"/>
              </a:spcAft>
            </a:pPr>
            <a:r>
              <a:rPr lang="en-US"/>
              <a:t>Sample Footer Text</a:t>
            </a:r>
          </a:p>
        </p:txBody>
      </p:sp>
      <p:sp>
        <p:nvSpPr>
          <p:cNvPr id="15" name="Slide Number Placeholder 5">
            <a:extLst>
              <a:ext uri="{FF2B5EF4-FFF2-40B4-BE49-F238E27FC236}">
                <a16:creationId xmlns:a16="http://schemas.microsoft.com/office/drawing/2014/main" id="{28B954E5-2A8D-44FA-ABD2-4DE4CE1EE71F}"/>
              </a:ext>
            </a:extLst>
          </p:cNvPr>
          <p:cNvSpPr>
            <a:spLocks noGrp="1"/>
          </p:cNvSpPr>
          <p:nvPr>
            <p:ph type="sldNum" sz="quarter" idx="12"/>
          </p:nvPr>
        </p:nvSpPr>
        <p:spPr>
          <a:xfrm>
            <a:off x="10807995" y="6356350"/>
            <a:ext cx="723014" cy="365125"/>
          </a:xfrm>
        </p:spPr>
        <p:txBody>
          <a:bodyPr/>
          <a:lstStyle/>
          <a:p>
            <a:pPr>
              <a:spcAft>
                <a:spcPts val="600"/>
              </a:spcAft>
            </a:pPr>
            <a:fld id="{2B6A0707-BFCA-4BDD-8B25-E2A14A0F80A6}" type="slidenum">
              <a:rPr lang="en-US" smtClean="0"/>
              <a:pPr>
                <a:spcAft>
                  <a:spcPts val="600"/>
                </a:spcAft>
              </a:pPr>
              <a:t>5</a:t>
            </a:fld>
            <a:endParaRPr lang="en-US"/>
          </a:p>
        </p:txBody>
      </p:sp>
      <p:pic>
        <p:nvPicPr>
          <p:cNvPr id="3" name="Recorded Sound">
            <a:hlinkClick r:id="" action="ppaction://media"/>
            <a:extLst>
              <a:ext uri="{FF2B5EF4-FFF2-40B4-BE49-F238E27FC236}">
                <a16:creationId xmlns:a16="http://schemas.microsoft.com/office/drawing/2014/main" id="{1127AD51-6EAA-9C53-20E9-9B34418A80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3435" y="5749146"/>
            <a:ext cx="487363" cy="487363"/>
          </a:xfrm>
          <a:prstGeom prst="rect">
            <a:avLst/>
          </a:prstGeom>
        </p:spPr>
      </p:pic>
    </p:spTree>
    <p:extLst>
      <p:ext uri="{BB962C8B-B14F-4D97-AF65-F5344CB8AC3E}">
        <p14:creationId xmlns:p14="http://schemas.microsoft.com/office/powerpoint/2010/main" val="2149527917"/>
      </p:ext>
    </p:extLst>
  </p:cSld>
  <p:clrMapOvr>
    <a:masterClrMapping/>
  </p:clrMapOvr>
  <mc:AlternateContent xmlns:mc="http://schemas.openxmlformats.org/markup-compatibility/2006" xmlns:p14="http://schemas.microsoft.com/office/powerpoint/2010/main">
    <mc:Choice Requires="p14">
      <p:transition spd="slow" p14:dur="2000" advTm="41610"/>
    </mc:Choice>
    <mc:Fallback xmlns="">
      <p:transition spd="slow" advTm="41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3AF2F-A76E-B5A0-3BAD-8825053FCB1E}"/>
              </a:ext>
            </a:extLst>
          </p:cNvPr>
          <p:cNvSpPr>
            <a:spLocks noGrp="1"/>
          </p:cNvSpPr>
          <p:nvPr>
            <p:ph type="title"/>
          </p:nvPr>
        </p:nvSpPr>
        <p:spPr/>
        <p:txBody>
          <a:bodyPr/>
          <a:lstStyle/>
          <a:p>
            <a:r>
              <a:rPr lang="en-US"/>
              <a:t>Literature Review (Merits)</a:t>
            </a:r>
            <a:endParaRPr lang="en-US" dirty="0"/>
          </a:p>
        </p:txBody>
      </p:sp>
      <p:sp>
        <p:nvSpPr>
          <p:cNvPr id="3" name="Content Placeholder 2">
            <a:extLst>
              <a:ext uri="{FF2B5EF4-FFF2-40B4-BE49-F238E27FC236}">
                <a16:creationId xmlns:a16="http://schemas.microsoft.com/office/drawing/2014/main" id="{BB365B55-2E27-A764-4F2F-2DE2FC2C3DA8}"/>
              </a:ext>
            </a:extLst>
          </p:cNvPr>
          <p:cNvSpPr>
            <a:spLocks noGrp="1"/>
          </p:cNvSpPr>
          <p:nvPr>
            <p:ph idx="1"/>
          </p:nvPr>
        </p:nvSpPr>
        <p:spPr>
          <a:xfrm>
            <a:off x="914400" y="2223268"/>
            <a:ext cx="10363200" cy="3382658"/>
          </a:xfrm>
        </p:spPr>
        <p:txBody>
          <a:bodyPr>
            <a:normAutofit fontScale="92500" lnSpcReduction="10000"/>
          </a:bodyPr>
          <a:lstStyle/>
          <a:p>
            <a:pPr marL="0" indent="0">
              <a:buNone/>
            </a:pPr>
            <a:endParaRPr lang="en-US" sz="2100" dirty="0">
              <a:solidFill>
                <a:srgbClr val="374151"/>
              </a:solidFill>
              <a:latin typeface="Söhne"/>
            </a:endParaRPr>
          </a:p>
          <a:p>
            <a:pPr algn="l">
              <a:buFont typeface="Arial" panose="020B0604020202020204" pitchFamily="34" charset="0"/>
              <a:buChar char="•"/>
            </a:pPr>
            <a:r>
              <a:rPr lang="en-US" b="0" i="0" dirty="0">
                <a:solidFill>
                  <a:srgbClr val="374151"/>
                </a:solidFill>
                <a:effectLst/>
                <a:latin typeface="Söhne"/>
              </a:rPr>
              <a:t>Innovative Approaches: Each paper presents innovative approaches to sentiment analysis, introducing new techniques to enhance the accuracy and understanding of customer sentiments.</a:t>
            </a:r>
          </a:p>
          <a:p>
            <a:pPr algn="l">
              <a:buFont typeface="Arial" panose="020B0604020202020204" pitchFamily="34" charset="0"/>
              <a:buChar char="•"/>
            </a:pPr>
            <a:r>
              <a:rPr lang="en-US" b="0" i="0" dirty="0">
                <a:solidFill>
                  <a:srgbClr val="374151"/>
                </a:solidFill>
                <a:effectLst/>
                <a:latin typeface="Söhne"/>
              </a:rPr>
              <a:t>Diverse Perspectives: The studies explore various aspects of sentiment analysis, such as knowledge graph integration, cross-lingual adaptation, aspect-based analysis, and multi-modal approaches, providing a comprehensive understanding of sentiment analysis methodologies.</a:t>
            </a:r>
          </a:p>
          <a:p>
            <a:pPr algn="l">
              <a:buFont typeface="Arial" panose="020B0604020202020204" pitchFamily="34" charset="0"/>
              <a:buChar char="•"/>
            </a:pPr>
            <a:r>
              <a:rPr lang="en-US" b="0" i="0" dirty="0">
                <a:solidFill>
                  <a:srgbClr val="374151"/>
                </a:solidFill>
                <a:effectLst/>
                <a:latin typeface="Söhne"/>
              </a:rPr>
              <a:t>Expanded Applications: The research papers contribute to the expansion of sentiment analysis applications, exploring social media reviews, cross-lingual contexts, and fine-grained sentiments, broadening the scope of sentiment analysis research.</a:t>
            </a:r>
          </a:p>
          <a:p>
            <a:pPr marL="0" indent="0">
              <a:buNone/>
            </a:pPr>
            <a:endParaRPr lang="en-US" dirty="0"/>
          </a:p>
        </p:txBody>
      </p:sp>
      <p:pic>
        <p:nvPicPr>
          <p:cNvPr id="4" name="Audio Recording Aug 4, 2023 at 8:50:15 PM">
            <a:hlinkClick r:id="" action="ppaction://media"/>
            <a:extLst>
              <a:ext uri="{FF2B5EF4-FFF2-40B4-BE49-F238E27FC236}">
                <a16:creationId xmlns:a16="http://schemas.microsoft.com/office/drawing/2014/main" id="{10D1D9F6-0EEC-224D-2F8D-173C0B6EC2C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92254" y="5958888"/>
            <a:ext cx="812800" cy="812800"/>
          </a:xfrm>
          <a:prstGeom prst="rect">
            <a:avLst/>
          </a:prstGeom>
        </p:spPr>
      </p:pic>
    </p:spTree>
    <p:extLst>
      <p:ext uri="{BB962C8B-B14F-4D97-AF65-F5344CB8AC3E}">
        <p14:creationId xmlns:p14="http://schemas.microsoft.com/office/powerpoint/2010/main" val="401241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1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C6450-EE2A-829B-9167-6A62503AA3A3}"/>
              </a:ext>
            </a:extLst>
          </p:cNvPr>
          <p:cNvSpPr>
            <a:spLocks noGrp="1"/>
          </p:cNvSpPr>
          <p:nvPr>
            <p:ph type="title"/>
          </p:nvPr>
        </p:nvSpPr>
        <p:spPr>
          <a:xfrm>
            <a:off x="914401" y="1371600"/>
            <a:ext cx="3943762" cy="1314443"/>
          </a:xfrm>
        </p:spPr>
        <p:txBody>
          <a:bodyPr>
            <a:normAutofit/>
          </a:bodyPr>
          <a:lstStyle/>
          <a:p>
            <a:r>
              <a:rPr lang="en-US" sz="3700"/>
              <a:t>Literature Review (Demerits)</a:t>
            </a:r>
          </a:p>
        </p:txBody>
      </p:sp>
      <p:sp>
        <p:nvSpPr>
          <p:cNvPr id="3" name="Content Placeholder 2">
            <a:extLst>
              <a:ext uri="{FF2B5EF4-FFF2-40B4-BE49-F238E27FC236}">
                <a16:creationId xmlns:a16="http://schemas.microsoft.com/office/drawing/2014/main" id="{BD44CB09-B7B2-9E80-4436-2611CA52B9E6}"/>
              </a:ext>
            </a:extLst>
          </p:cNvPr>
          <p:cNvSpPr>
            <a:spLocks noGrp="1"/>
          </p:cNvSpPr>
          <p:nvPr>
            <p:ph idx="1"/>
          </p:nvPr>
        </p:nvSpPr>
        <p:spPr>
          <a:xfrm>
            <a:off x="914400" y="2853369"/>
            <a:ext cx="3943762" cy="3088460"/>
          </a:xfrm>
        </p:spPr>
        <p:txBody>
          <a:bodyPr>
            <a:normAutofit fontScale="62500" lnSpcReduction="20000"/>
          </a:bodyPr>
          <a:lstStyle/>
          <a:p>
            <a:pPr>
              <a:lnSpc>
                <a:spcPct val="110000"/>
              </a:lnSpc>
              <a:buFont typeface="Arial" panose="020B0604020202020204" pitchFamily="34" charset="0"/>
              <a:buChar char="•"/>
            </a:pPr>
            <a:r>
              <a:rPr lang="en-US" sz="2300" dirty="0">
                <a:solidFill>
                  <a:srgbClr val="374151"/>
                </a:solidFill>
                <a:latin typeface="Söhne"/>
              </a:rPr>
              <a:t>Data Availability and Quality: Some papers may face challenges related to data availability and quality, especially when dealing with cross-lingual datasets and fine-grained sentiment annotations, which can impact the robustness of the analysis.</a:t>
            </a:r>
          </a:p>
          <a:p>
            <a:pPr>
              <a:lnSpc>
                <a:spcPct val="110000"/>
              </a:lnSpc>
              <a:buFont typeface="Arial" panose="020B0604020202020204" pitchFamily="34" charset="0"/>
              <a:buChar char="•"/>
            </a:pPr>
            <a:r>
              <a:rPr lang="en-US" sz="2300" dirty="0">
                <a:solidFill>
                  <a:srgbClr val="374151"/>
                </a:solidFill>
                <a:latin typeface="Söhne"/>
              </a:rPr>
              <a:t>Resource and Expertise Requirements: The application of certain advanced techniques may require significant computational resources and expertise, making them less accessible to researchers with limited resources or expertise. This limitation could hinder the widespread adoption and replication of the research findings.</a:t>
            </a:r>
          </a:p>
          <a:p>
            <a:pPr>
              <a:lnSpc>
                <a:spcPct val="110000"/>
              </a:lnSpc>
            </a:pPr>
            <a:endParaRPr lang="en-US" sz="1300" dirty="0"/>
          </a:p>
        </p:txBody>
      </p:sp>
      <p:pic>
        <p:nvPicPr>
          <p:cNvPr id="5" name="Picture 4" descr="Graph on document with pen">
            <a:extLst>
              <a:ext uri="{FF2B5EF4-FFF2-40B4-BE49-F238E27FC236}">
                <a16:creationId xmlns:a16="http://schemas.microsoft.com/office/drawing/2014/main" id="{C0A25D22-C501-EA2E-0FD9-3B9B106732E8}"/>
              </a:ext>
            </a:extLst>
          </p:cNvPr>
          <p:cNvPicPr>
            <a:picLocks noChangeAspect="1"/>
          </p:cNvPicPr>
          <p:nvPr/>
        </p:nvPicPr>
        <p:blipFill rotWithShape="1">
          <a:blip r:embed="rId4"/>
          <a:srcRect l="25167" r="11444" b="-1"/>
          <a:stretch/>
        </p:blipFill>
        <p:spPr>
          <a:xfrm>
            <a:off x="5679452" y="10"/>
            <a:ext cx="6512547" cy="6857990"/>
          </a:xfrm>
          <a:prstGeom prst="rect">
            <a:avLst/>
          </a:prstGeom>
          <a:noFill/>
        </p:spPr>
      </p:pic>
      <p:sp>
        <p:nvSpPr>
          <p:cNvPr id="9" name="Date Placeholder 3">
            <a:extLst>
              <a:ext uri="{FF2B5EF4-FFF2-40B4-BE49-F238E27FC236}">
                <a16:creationId xmlns:a16="http://schemas.microsoft.com/office/drawing/2014/main" id="{1F044AAC-B761-4B43-A7F5-E83A2E6C3D2E}"/>
              </a:ext>
            </a:extLst>
          </p:cNvPr>
          <p:cNvSpPr>
            <a:spLocks noGrp="1"/>
          </p:cNvSpPr>
          <p:nvPr>
            <p:ph type="dt" sz="half" idx="10"/>
          </p:nvPr>
        </p:nvSpPr>
        <p:spPr>
          <a:xfrm>
            <a:off x="912628" y="6356350"/>
            <a:ext cx="2743200" cy="365125"/>
          </a:xfrm>
        </p:spPr>
        <p:txBody>
          <a:bodyPr/>
          <a:lstStyle/>
          <a:p>
            <a:pPr>
              <a:spcAft>
                <a:spcPts val="600"/>
              </a:spcAft>
            </a:pPr>
            <a:fld id="{238A62C4-9532-477E-82D0-1BD0CBC71971}" type="datetime1">
              <a:rPr lang="en-US" smtClean="0"/>
              <a:pPr>
                <a:spcAft>
                  <a:spcPts val="600"/>
                </a:spcAft>
              </a:pPr>
              <a:t>8/5/2023</a:t>
            </a:fld>
            <a:endParaRPr lang="en-US" dirty="0"/>
          </a:p>
        </p:txBody>
      </p:sp>
      <p:sp>
        <p:nvSpPr>
          <p:cNvPr id="11" name="Footer Placeholder 4">
            <a:extLst>
              <a:ext uri="{FF2B5EF4-FFF2-40B4-BE49-F238E27FC236}">
                <a16:creationId xmlns:a16="http://schemas.microsoft.com/office/drawing/2014/main" id="{5A5D6226-C153-4C5F-B30C-5656FEDF3F73}"/>
              </a:ext>
            </a:extLst>
          </p:cNvPr>
          <p:cNvSpPr>
            <a:spLocks noGrp="1"/>
          </p:cNvSpPr>
          <p:nvPr>
            <p:ph type="ftr" sz="quarter" idx="11"/>
          </p:nvPr>
        </p:nvSpPr>
        <p:spPr>
          <a:xfrm>
            <a:off x="6767622" y="6356350"/>
            <a:ext cx="4040373" cy="365125"/>
          </a:xfrm>
        </p:spPr>
        <p:txBody>
          <a:bodyPr/>
          <a:lstStyle/>
          <a:p>
            <a:pPr>
              <a:spcAft>
                <a:spcPts val="600"/>
              </a:spcAft>
            </a:pPr>
            <a:r>
              <a:rPr lang="en-US">
                <a:solidFill>
                  <a:srgbClr val="FFFFFF"/>
                </a:solidFill>
                <a:effectLst>
                  <a:outerShdw blurRad="38100" dist="38100" dir="2700000" algn="tl">
                    <a:srgbClr val="000000">
                      <a:alpha val="43137"/>
                    </a:srgbClr>
                  </a:outerShdw>
                </a:effectLst>
              </a:rPr>
              <a:t>Sample Footer Text</a:t>
            </a:r>
          </a:p>
        </p:txBody>
      </p:sp>
      <p:sp>
        <p:nvSpPr>
          <p:cNvPr id="13" name="Slide Number Placeholder 5">
            <a:extLst>
              <a:ext uri="{FF2B5EF4-FFF2-40B4-BE49-F238E27FC236}">
                <a16:creationId xmlns:a16="http://schemas.microsoft.com/office/drawing/2014/main" id="{86091187-3CD7-4891-BB4A-9A3F2309F149}"/>
              </a:ext>
            </a:extLst>
          </p:cNvPr>
          <p:cNvSpPr>
            <a:spLocks noGrp="1"/>
          </p:cNvSpPr>
          <p:nvPr>
            <p:ph type="sldNum" sz="quarter" idx="12"/>
          </p:nvPr>
        </p:nvSpPr>
        <p:spPr>
          <a:xfrm>
            <a:off x="10807995" y="6356350"/>
            <a:ext cx="723014" cy="365125"/>
          </a:xfrm>
        </p:spPr>
        <p:txBody>
          <a:bodyPr/>
          <a:lstStyle/>
          <a:p>
            <a:pPr>
              <a:spcAft>
                <a:spcPts val="600"/>
              </a:spcAft>
            </a:pPr>
            <a:fld id="{2B6A0707-BFCA-4BDD-8B25-E2A14A0F80A6}" type="slidenum">
              <a:rPr lang="en-US" smtClean="0">
                <a:solidFill>
                  <a:srgbClr val="FFFFFF"/>
                </a:solidFill>
                <a:effectLst>
                  <a:outerShdw blurRad="38100" dist="38100" dir="2700000" algn="tl">
                    <a:srgbClr val="000000">
                      <a:alpha val="43137"/>
                    </a:srgbClr>
                  </a:outerShdw>
                </a:effectLst>
              </a:rPr>
              <a:pPr>
                <a:spcAft>
                  <a:spcPts val="600"/>
                </a:spcAft>
              </a:pPr>
              <a:t>7</a:t>
            </a:fld>
            <a:endParaRPr lang="en-US">
              <a:solidFill>
                <a:srgbClr val="FFFFFF"/>
              </a:solidFill>
              <a:effectLst>
                <a:outerShdw blurRad="38100" dist="38100" dir="2700000" algn="tl">
                  <a:srgbClr val="000000">
                    <a:alpha val="43137"/>
                  </a:srgbClr>
                </a:outerShdw>
              </a:effectLst>
            </a:endParaRPr>
          </a:p>
        </p:txBody>
      </p:sp>
      <p:pic>
        <p:nvPicPr>
          <p:cNvPr id="4" name="Audio Recording Aug 4, 2023 at 8:51:01 PM">
            <a:hlinkClick r:id="" action="ppaction://media"/>
            <a:extLst>
              <a:ext uri="{FF2B5EF4-FFF2-40B4-BE49-F238E27FC236}">
                <a16:creationId xmlns:a16="http://schemas.microsoft.com/office/drawing/2014/main" id="{30755E96-0640-EC9D-8BD7-81C820A2DE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9502" y="5570538"/>
            <a:ext cx="812800" cy="812800"/>
          </a:xfrm>
          <a:prstGeom prst="rect">
            <a:avLst/>
          </a:prstGeom>
        </p:spPr>
      </p:pic>
    </p:spTree>
    <p:extLst>
      <p:ext uri="{BB962C8B-B14F-4D97-AF65-F5344CB8AC3E}">
        <p14:creationId xmlns:p14="http://schemas.microsoft.com/office/powerpoint/2010/main" val="200223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6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09C42-342F-29AF-04B1-92271C57FBEC}"/>
              </a:ext>
            </a:extLst>
          </p:cNvPr>
          <p:cNvSpPr>
            <a:spLocks noGrp="1"/>
          </p:cNvSpPr>
          <p:nvPr>
            <p:ph type="ctrTitle"/>
          </p:nvPr>
        </p:nvSpPr>
        <p:spPr>
          <a:xfrm>
            <a:off x="914401" y="914400"/>
            <a:ext cx="4190702" cy="2996649"/>
          </a:xfrm>
        </p:spPr>
        <p:txBody>
          <a:bodyPr anchor="t">
            <a:normAutofit/>
          </a:bodyPr>
          <a:lstStyle/>
          <a:p>
            <a:r>
              <a:rPr lang="en-US"/>
              <a:t>Analysis &amp; Modelling</a:t>
            </a:r>
          </a:p>
        </p:txBody>
      </p:sp>
      <p:sp>
        <p:nvSpPr>
          <p:cNvPr id="21" name="Subtitle 2">
            <a:extLst>
              <a:ext uri="{FF2B5EF4-FFF2-40B4-BE49-F238E27FC236}">
                <a16:creationId xmlns:a16="http://schemas.microsoft.com/office/drawing/2014/main" id="{A580AF8F-5F77-4E1B-B878-E4736CD49701}"/>
              </a:ext>
            </a:extLst>
          </p:cNvPr>
          <p:cNvSpPr>
            <a:spLocks noGrp="1"/>
          </p:cNvSpPr>
          <p:nvPr>
            <p:ph type="subTitle" idx="1"/>
          </p:nvPr>
        </p:nvSpPr>
        <p:spPr>
          <a:xfrm>
            <a:off x="914401" y="5248504"/>
            <a:ext cx="4190702" cy="950275"/>
          </a:xfrm>
        </p:spPr>
        <p:txBody>
          <a:bodyPr anchor="t">
            <a:normAutofit/>
          </a:bodyPr>
          <a:lstStyle/>
          <a:p>
            <a:endParaRPr lang="en-US" sz="1800" dirty="0">
              <a:latin typeface="+mn-lt"/>
            </a:endParaRPr>
          </a:p>
        </p:txBody>
      </p:sp>
      <p:pic>
        <p:nvPicPr>
          <p:cNvPr id="5" name="image16.jpeg" descr="A picture containing text, diagram, screenshot, line  Description automatically generated">
            <a:extLst>
              <a:ext uri="{FF2B5EF4-FFF2-40B4-BE49-F238E27FC236}">
                <a16:creationId xmlns:a16="http://schemas.microsoft.com/office/drawing/2014/main" id="{A1C2EF0C-30A3-BDD8-E5E4-F85354981440}"/>
              </a:ext>
            </a:extLst>
          </p:cNvPr>
          <p:cNvPicPr>
            <a:picLocks noChangeAspect="1"/>
          </p:cNvPicPr>
          <p:nvPr/>
        </p:nvPicPr>
        <p:blipFill rotWithShape="1">
          <a:blip r:embed="rId4" cstate="print"/>
          <a:srcRect t="8764" r="-3" b="6458"/>
          <a:stretch/>
        </p:blipFill>
        <p:spPr>
          <a:xfrm>
            <a:off x="5747025" y="1527917"/>
            <a:ext cx="2679748" cy="1760620"/>
          </a:xfrm>
          <a:prstGeom prst="rect">
            <a:avLst/>
          </a:prstGeom>
          <a:noFill/>
        </p:spPr>
      </p:pic>
      <p:pic>
        <p:nvPicPr>
          <p:cNvPr id="4" name="image12.jpeg" descr="A picture containing text, screenshot, font, diagram  Description automatically generated">
            <a:extLst>
              <a:ext uri="{FF2B5EF4-FFF2-40B4-BE49-F238E27FC236}">
                <a16:creationId xmlns:a16="http://schemas.microsoft.com/office/drawing/2014/main" id="{CF1BFE0B-49A7-8F93-8DD2-1BF504CA149A}"/>
              </a:ext>
            </a:extLst>
          </p:cNvPr>
          <p:cNvPicPr>
            <a:picLocks noGrp="1" noChangeAspect="1"/>
          </p:cNvPicPr>
          <p:nvPr>
            <p:ph idx="4294967295"/>
          </p:nvPr>
        </p:nvPicPr>
        <p:blipFill rotWithShape="1">
          <a:blip r:embed="rId5" cstate="print"/>
          <a:srcRect t="7003" r="-1" b="-1"/>
          <a:stretch/>
        </p:blipFill>
        <p:spPr>
          <a:xfrm>
            <a:off x="8750052" y="1447265"/>
            <a:ext cx="2798482" cy="1841272"/>
          </a:xfrm>
          <a:prstGeom prst="rect">
            <a:avLst/>
          </a:prstGeom>
          <a:noFill/>
        </p:spPr>
      </p:pic>
      <p:pic>
        <p:nvPicPr>
          <p:cNvPr id="7" name="Picture 6">
            <a:extLst>
              <a:ext uri="{FF2B5EF4-FFF2-40B4-BE49-F238E27FC236}">
                <a16:creationId xmlns:a16="http://schemas.microsoft.com/office/drawing/2014/main" id="{7B480D94-B549-1647-2FDB-D826EEA82A23}"/>
              </a:ext>
            </a:extLst>
          </p:cNvPr>
          <p:cNvPicPr>
            <a:picLocks noChangeAspect="1"/>
          </p:cNvPicPr>
          <p:nvPr/>
        </p:nvPicPr>
        <p:blipFill>
          <a:blip r:embed="rId6"/>
          <a:stretch>
            <a:fillRect/>
          </a:stretch>
        </p:blipFill>
        <p:spPr>
          <a:xfrm>
            <a:off x="6462545" y="3569463"/>
            <a:ext cx="4372015" cy="2645070"/>
          </a:xfrm>
          <a:prstGeom prst="rect">
            <a:avLst/>
          </a:prstGeom>
          <a:noFill/>
        </p:spPr>
      </p:pic>
      <p:sp>
        <p:nvSpPr>
          <p:cNvPr id="12" name="Date Placeholder 3">
            <a:extLst>
              <a:ext uri="{FF2B5EF4-FFF2-40B4-BE49-F238E27FC236}">
                <a16:creationId xmlns:a16="http://schemas.microsoft.com/office/drawing/2014/main" id="{E36EB3A5-E8FB-48A5-BB59-1E449A9F73BB}"/>
              </a:ext>
            </a:extLst>
          </p:cNvPr>
          <p:cNvSpPr>
            <a:spLocks noGrp="1"/>
          </p:cNvSpPr>
          <p:nvPr>
            <p:ph type="dt" sz="half" idx="10"/>
          </p:nvPr>
        </p:nvSpPr>
        <p:spPr>
          <a:xfrm>
            <a:off x="912628" y="6356350"/>
            <a:ext cx="2743200" cy="365125"/>
          </a:xfrm>
        </p:spPr>
        <p:txBody>
          <a:bodyPr>
            <a:normAutofit/>
          </a:bodyPr>
          <a:lstStyle/>
          <a:p>
            <a:pPr>
              <a:spcAft>
                <a:spcPts val="600"/>
              </a:spcAft>
            </a:pPr>
            <a:fld id="{47B991A3-FCCB-4921-B21C-3336FFF5089B}" type="datetime1">
              <a:rPr lang="en-US" smtClean="0"/>
              <a:pPr>
                <a:spcAft>
                  <a:spcPts val="600"/>
                </a:spcAft>
              </a:pPr>
              <a:t>8/5/2023</a:t>
            </a:fld>
            <a:endParaRPr lang="en-US"/>
          </a:p>
        </p:txBody>
      </p:sp>
      <p:sp>
        <p:nvSpPr>
          <p:cNvPr id="14" name="Footer Placeholder 4">
            <a:extLst>
              <a:ext uri="{FF2B5EF4-FFF2-40B4-BE49-F238E27FC236}">
                <a16:creationId xmlns:a16="http://schemas.microsoft.com/office/drawing/2014/main" id="{4B21C378-352D-4BF8-BD65-16270960EBE4}"/>
              </a:ext>
            </a:extLst>
          </p:cNvPr>
          <p:cNvSpPr>
            <a:spLocks noGrp="1"/>
          </p:cNvSpPr>
          <p:nvPr>
            <p:ph type="ftr" sz="quarter" idx="11"/>
          </p:nvPr>
        </p:nvSpPr>
        <p:spPr>
          <a:xfrm>
            <a:off x="6767622" y="6356350"/>
            <a:ext cx="4040373" cy="365125"/>
          </a:xfrm>
        </p:spPr>
        <p:txBody>
          <a:bodyPr>
            <a:normAutofit/>
          </a:bodyPr>
          <a:lstStyle/>
          <a:p>
            <a:pPr>
              <a:spcAft>
                <a:spcPts val="600"/>
              </a:spcAft>
            </a:pPr>
            <a:r>
              <a:rPr lang="en-US"/>
              <a:t>Sample Footer Text</a:t>
            </a:r>
          </a:p>
        </p:txBody>
      </p:sp>
      <p:sp>
        <p:nvSpPr>
          <p:cNvPr id="16" name="Slide Number Placeholder 5">
            <a:extLst>
              <a:ext uri="{FF2B5EF4-FFF2-40B4-BE49-F238E27FC236}">
                <a16:creationId xmlns:a16="http://schemas.microsoft.com/office/drawing/2014/main" id="{28B954E5-2A8D-44FA-ABD2-4DE4CE1EE71F}"/>
              </a:ext>
            </a:extLst>
          </p:cNvPr>
          <p:cNvSpPr>
            <a:spLocks noGrp="1"/>
          </p:cNvSpPr>
          <p:nvPr>
            <p:ph type="sldNum" sz="quarter" idx="12"/>
          </p:nvPr>
        </p:nvSpPr>
        <p:spPr>
          <a:xfrm>
            <a:off x="10807995" y="6356350"/>
            <a:ext cx="723014" cy="365125"/>
          </a:xfrm>
        </p:spPr>
        <p:txBody>
          <a:bodyPr>
            <a:normAutofit/>
          </a:bodyPr>
          <a:lstStyle/>
          <a:p>
            <a:pPr>
              <a:spcAft>
                <a:spcPts val="600"/>
              </a:spcAft>
            </a:pPr>
            <a:fld id="{2B6A0707-BFCA-4BDD-8B25-E2A14A0F80A6}" type="slidenum">
              <a:rPr lang="en-US" smtClean="0"/>
              <a:pPr>
                <a:spcAft>
                  <a:spcPts val="600"/>
                </a:spcAft>
              </a:pPr>
              <a:t>8</a:t>
            </a:fld>
            <a:endParaRPr lang="en-US"/>
          </a:p>
        </p:txBody>
      </p:sp>
      <p:pic>
        <p:nvPicPr>
          <p:cNvPr id="3" name="Audio Recording Aug 4, 2023 at 8:52:30 PM">
            <a:hlinkClick r:id="" action="ppaction://media"/>
            <a:extLst>
              <a:ext uri="{FF2B5EF4-FFF2-40B4-BE49-F238E27FC236}">
                <a16:creationId xmlns:a16="http://schemas.microsoft.com/office/drawing/2014/main" id="{3B68D282-633F-279C-A504-83951A0F1EA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24609" y="4945904"/>
            <a:ext cx="812800" cy="812800"/>
          </a:xfrm>
          <a:prstGeom prst="rect">
            <a:avLst/>
          </a:prstGeom>
        </p:spPr>
      </p:pic>
    </p:spTree>
    <p:extLst>
      <p:ext uri="{BB962C8B-B14F-4D97-AF65-F5344CB8AC3E}">
        <p14:creationId xmlns:p14="http://schemas.microsoft.com/office/powerpoint/2010/main" val="47489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1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9A1-DDF6-DEBA-55BB-1A59AC6904F5}"/>
              </a:ext>
            </a:extLst>
          </p:cNvPr>
          <p:cNvSpPr>
            <a:spLocks noGrp="1"/>
          </p:cNvSpPr>
          <p:nvPr>
            <p:ph type="title"/>
          </p:nvPr>
        </p:nvSpPr>
        <p:spPr>
          <a:xfrm>
            <a:off x="914401" y="1371600"/>
            <a:ext cx="3943762" cy="1314443"/>
          </a:xfrm>
        </p:spPr>
        <p:txBody>
          <a:bodyPr>
            <a:normAutofit/>
          </a:bodyPr>
          <a:lstStyle/>
          <a:p>
            <a:r>
              <a:rPr lang="en-US" dirty="0"/>
              <a:t>Modelling</a:t>
            </a:r>
          </a:p>
        </p:txBody>
      </p:sp>
      <p:sp>
        <p:nvSpPr>
          <p:cNvPr id="3" name="Content Placeholder 2">
            <a:extLst>
              <a:ext uri="{FF2B5EF4-FFF2-40B4-BE49-F238E27FC236}">
                <a16:creationId xmlns:a16="http://schemas.microsoft.com/office/drawing/2014/main" id="{4D1B16BD-6B76-14F0-344A-416B6B49053C}"/>
              </a:ext>
            </a:extLst>
          </p:cNvPr>
          <p:cNvSpPr>
            <a:spLocks noGrp="1"/>
          </p:cNvSpPr>
          <p:nvPr>
            <p:ph idx="1"/>
          </p:nvPr>
        </p:nvSpPr>
        <p:spPr>
          <a:xfrm>
            <a:off x="914400" y="2853369"/>
            <a:ext cx="3943762" cy="3088460"/>
          </a:xfrm>
        </p:spPr>
        <p:txBody>
          <a:bodyPr>
            <a:normAutofit/>
          </a:bodyPr>
          <a:lstStyle/>
          <a:p>
            <a:pPr marL="0" indent="0">
              <a:buNone/>
            </a:pPr>
            <a:r>
              <a:rPr lang="en-US" dirty="0"/>
              <a:t>Models Used:</a:t>
            </a:r>
          </a:p>
          <a:p>
            <a:pPr marL="0" indent="0">
              <a:buNone/>
            </a:pPr>
            <a:r>
              <a:rPr lang="en-US" dirty="0"/>
              <a:t>1. KNN (K- Nearest Neighbor)</a:t>
            </a:r>
          </a:p>
          <a:p>
            <a:pPr marL="0" indent="0">
              <a:buNone/>
            </a:pPr>
            <a:r>
              <a:rPr lang="en-US" dirty="0"/>
              <a:t>2. Logistic Regression</a:t>
            </a:r>
          </a:p>
          <a:p>
            <a:pPr marL="0" indent="0">
              <a:buNone/>
            </a:pPr>
            <a:r>
              <a:rPr lang="en-US" dirty="0"/>
              <a:t>3. SVM</a:t>
            </a:r>
          </a:p>
          <a:p>
            <a:pPr marL="0" indent="0">
              <a:buNone/>
            </a:pPr>
            <a:r>
              <a:rPr lang="en-US" dirty="0"/>
              <a:t>4. Random Forest</a:t>
            </a:r>
          </a:p>
        </p:txBody>
      </p:sp>
      <p:pic>
        <p:nvPicPr>
          <p:cNvPr id="5" name="Picture 4" descr="Many question marks on black background">
            <a:extLst>
              <a:ext uri="{FF2B5EF4-FFF2-40B4-BE49-F238E27FC236}">
                <a16:creationId xmlns:a16="http://schemas.microsoft.com/office/drawing/2014/main" id="{FAABDAA4-34F9-209F-1212-FA5B6149A479}"/>
              </a:ext>
            </a:extLst>
          </p:cNvPr>
          <p:cNvPicPr>
            <a:picLocks noChangeAspect="1"/>
          </p:cNvPicPr>
          <p:nvPr/>
        </p:nvPicPr>
        <p:blipFill rotWithShape="1">
          <a:blip r:embed="rId4"/>
          <a:srcRect l="42072" r="2" b="2"/>
          <a:stretch/>
        </p:blipFill>
        <p:spPr>
          <a:xfrm>
            <a:off x="5679453" y="136525"/>
            <a:ext cx="6512547" cy="6857990"/>
          </a:xfrm>
          <a:prstGeom prst="rect">
            <a:avLst/>
          </a:prstGeom>
          <a:noFill/>
        </p:spPr>
      </p:pic>
      <p:sp>
        <p:nvSpPr>
          <p:cNvPr id="9" name="Date Placeholder 3">
            <a:extLst>
              <a:ext uri="{FF2B5EF4-FFF2-40B4-BE49-F238E27FC236}">
                <a16:creationId xmlns:a16="http://schemas.microsoft.com/office/drawing/2014/main" id="{1F044AAC-B761-4B43-A7F5-E83A2E6C3D2E}"/>
              </a:ext>
            </a:extLst>
          </p:cNvPr>
          <p:cNvSpPr>
            <a:spLocks noGrp="1"/>
          </p:cNvSpPr>
          <p:nvPr>
            <p:ph type="dt" sz="half" idx="10"/>
          </p:nvPr>
        </p:nvSpPr>
        <p:spPr>
          <a:xfrm>
            <a:off x="912628" y="6356350"/>
            <a:ext cx="2743200" cy="365125"/>
          </a:xfrm>
        </p:spPr>
        <p:txBody>
          <a:bodyPr/>
          <a:lstStyle/>
          <a:p>
            <a:pPr>
              <a:spcAft>
                <a:spcPts val="600"/>
              </a:spcAft>
            </a:pPr>
            <a:fld id="{238A62C4-9532-477E-82D0-1BD0CBC71971}" type="datetime1">
              <a:rPr lang="en-US" smtClean="0"/>
              <a:pPr>
                <a:spcAft>
                  <a:spcPts val="600"/>
                </a:spcAft>
              </a:pPr>
              <a:t>8/5/2023</a:t>
            </a:fld>
            <a:endParaRPr lang="en-US" dirty="0"/>
          </a:p>
        </p:txBody>
      </p:sp>
      <p:sp>
        <p:nvSpPr>
          <p:cNvPr id="11" name="Footer Placeholder 4">
            <a:extLst>
              <a:ext uri="{FF2B5EF4-FFF2-40B4-BE49-F238E27FC236}">
                <a16:creationId xmlns:a16="http://schemas.microsoft.com/office/drawing/2014/main" id="{5A5D6226-C153-4C5F-B30C-5656FEDF3F73}"/>
              </a:ext>
            </a:extLst>
          </p:cNvPr>
          <p:cNvSpPr>
            <a:spLocks noGrp="1"/>
          </p:cNvSpPr>
          <p:nvPr>
            <p:ph type="ftr" sz="quarter" idx="11"/>
          </p:nvPr>
        </p:nvSpPr>
        <p:spPr>
          <a:xfrm>
            <a:off x="6767622" y="6356350"/>
            <a:ext cx="4040373" cy="365125"/>
          </a:xfrm>
        </p:spPr>
        <p:txBody>
          <a:bodyPr/>
          <a:lstStyle/>
          <a:p>
            <a:pPr>
              <a:spcAft>
                <a:spcPts val="600"/>
              </a:spcAft>
            </a:pPr>
            <a:r>
              <a:rPr lang="en-US">
                <a:solidFill>
                  <a:srgbClr val="FFFFFF"/>
                </a:solidFill>
                <a:effectLst>
                  <a:outerShdw blurRad="38100" dist="38100" dir="2700000" algn="tl">
                    <a:srgbClr val="000000">
                      <a:alpha val="43137"/>
                    </a:srgbClr>
                  </a:outerShdw>
                </a:effectLst>
              </a:rPr>
              <a:t>Sample Footer Text</a:t>
            </a:r>
          </a:p>
        </p:txBody>
      </p:sp>
      <p:sp>
        <p:nvSpPr>
          <p:cNvPr id="13" name="Slide Number Placeholder 5">
            <a:extLst>
              <a:ext uri="{FF2B5EF4-FFF2-40B4-BE49-F238E27FC236}">
                <a16:creationId xmlns:a16="http://schemas.microsoft.com/office/drawing/2014/main" id="{86091187-3CD7-4891-BB4A-9A3F2309F149}"/>
              </a:ext>
            </a:extLst>
          </p:cNvPr>
          <p:cNvSpPr>
            <a:spLocks noGrp="1"/>
          </p:cNvSpPr>
          <p:nvPr>
            <p:ph type="sldNum" sz="quarter" idx="12"/>
          </p:nvPr>
        </p:nvSpPr>
        <p:spPr>
          <a:xfrm>
            <a:off x="10807995" y="6356350"/>
            <a:ext cx="723014" cy="365125"/>
          </a:xfrm>
        </p:spPr>
        <p:txBody>
          <a:bodyPr/>
          <a:lstStyle/>
          <a:p>
            <a:pPr>
              <a:spcAft>
                <a:spcPts val="600"/>
              </a:spcAft>
            </a:pPr>
            <a:fld id="{2B6A0707-BFCA-4BDD-8B25-E2A14A0F80A6}" type="slidenum">
              <a:rPr lang="en-US" smtClean="0">
                <a:solidFill>
                  <a:srgbClr val="FFFFFF"/>
                </a:solidFill>
                <a:effectLst>
                  <a:outerShdw blurRad="38100" dist="38100" dir="2700000" algn="tl">
                    <a:srgbClr val="000000">
                      <a:alpha val="43137"/>
                    </a:srgbClr>
                  </a:outerShdw>
                </a:effectLst>
              </a:rPr>
              <a:pPr>
                <a:spcAft>
                  <a:spcPts val="600"/>
                </a:spcAft>
              </a:pPr>
              <a:t>9</a:t>
            </a:fld>
            <a:endParaRPr lang="en-US">
              <a:solidFill>
                <a:srgbClr val="FFFFFF"/>
              </a:solidFill>
              <a:effectLst>
                <a:outerShdw blurRad="38100" dist="38100" dir="2700000" algn="tl">
                  <a:srgbClr val="000000">
                    <a:alpha val="43137"/>
                  </a:srgbClr>
                </a:outerShdw>
              </a:effectLst>
            </a:endParaRPr>
          </a:p>
        </p:txBody>
      </p:sp>
      <p:pic>
        <p:nvPicPr>
          <p:cNvPr id="4" name="Audio Recording Aug 4, 2023 at 8:56:39 PM">
            <a:hlinkClick r:id="" action="ppaction://media"/>
            <a:extLst>
              <a:ext uri="{FF2B5EF4-FFF2-40B4-BE49-F238E27FC236}">
                <a16:creationId xmlns:a16="http://schemas.microsoft.com/office/drawing/2014/main" id="{A0DAFE82-AC4B-D3C0-FB0F-80992582A6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2885" y="5609553"/>
            <a:ext cx="812800" cy="812800"/>
          </a:xfrm>
          <a:prstGeom prst="rect">
            <a:avLst/>
          </a:prstGeom>
        </p:spPr>
      </p:pic>
    </p:spTree>
    <p:extLst>
      <p:ext uri="{BB962C8B-B14F-4D97-AF65-F5344CB8AC3E}">
        <p14:creationId xmlns:p14="http://schemas.microsoft.com/office/powerpoint/2010/main" val="374108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8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DashVTI">
  <a:themeElements>
    <a:clrScheme name="AnalogousFromDarkSeedLeftStep">
      <a:dk1>
        <a:srgbClr val="000000"/>
      </a:dk1>
      <a:lt1>
        <a:srgbClr val="FFFFFF"/>
      </a:lt1>
      <a:dk2>
        <a:srgbClr val="30241B"/>
      </a:dk2>
      <a:lt2>
        <a:srgbClr val="F0F2F3"/>
      </a:lt2>
      <a:accent1>
        <a:srgbClr val="C37D4D"/>
      </a:accent1>
      <a:accent2>
        <a:srgbClr val="B13B3C"/>
      </a:accent2>
      <a:accent3>
        <a:srgbClr val="C34D7F"/>
      </a:accent3>
      <a:accent4>
        <a:srgbClr val="B13B9F"/>
      </a:accent4>
      <a:accent5>
        <a:srgbClr val="A44DC3"/>
      </a:accent5>
      <a:accent6>
        <a:srgbClr val="643EB3"/>
      </a:accent6>
      <a:hlink>
        <a:srgbClr val="B33FBF"/>
      </a:hlink>
      <a:folHlink>
        <a:srgbClr val="7F7F7F"/>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docProps/app.xml><?xml version="1.0" encoding="utf-8"?>
<Properties xmlns="http://schemas.openxmlformats.org/officeDocument/2006/extended-properties" xmlns:vt="http://schemas.openxmlformats.org/officeDocument/2006/docPropsVTypes">
  <TotalTime>215</TotalTime>
  <Words>673</Words>
  <Application>Microsoft Office PowerPoint</Application>
  <PresentationFormat>Widescreen</PresentationFormat>
  <Paragraphs>101</Paragraphs>
  <Slides>15</Slides>
  <Notes>0</Notes>
  <HiddenSlides>0</HiddenSlides>
  <MMClips>15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Grandview Display</vt:lpstr>
      <vt:lpstr>Söhne</vt:lpstr>
      <vt:lpstr>DashVTI</vt:lpstr>
      <vt:lpstr>Amazon Fine Food Reviews</vt:lpstr>
      <vt:lpstr>Table of Contents</vt:lpstr>
      <vt:lpstr>Introduction</vt:lpstr>
      <vt:lpstr>Scope &amp; Objectives</vt:lpstr>
      <vt:lpstr>Dataset</vt:lpstr>
      <vt:lpstr>Literature Review (Merits)</vt:lpstr>
      <vt:lpstr>Literature Review (Demerits)</vt:lpstr>
      <vt:lpstr>Analysis &amp; Modelling</vt:lpstr>
      <vt:lpstr>Modelling</vt:lpstr>
      <vt:lpstr>Logistic Regression</vt:lpstr>
      <vt:lpstr>Random Forest</vt:lpstr>
      <vt:lpstr>KNN (K- Nearest Neighbor)</vt:lpstr>
      <vt:lpstr>SVM (Support Vector Machines)</vt:lpstr>
      <vt:lpstr>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Fine Food Reviews</dc:title>
  <dc:creator>Rafi Baig</dc:creator>
  <cp:lastModifiedBy>Gowtham chakri</cp:lastModifiedBy>
  <cp:revision>8</cp:revision>
  <dcterms:created xsi:type="dcterms:W3CDTF">2023-08-04T13:50:13Z</dcterms:created>
  <dcterms:modified xsi:type="dcterms:W3CDTF">2023-08-05T13:24:18Z</dcterms:modified>
</cp:coreProperties>
</file>